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theme/theme6.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63" r:id="rId1"/>
    <p:sldMasterId id="2147483668" r:id="rId2"/>
    <p:sldMasterId id="2147483674" r:id="rId3"/>
    <p:sldMasterId id="2147483648" r:id="rId4"/>
    <p:sldMasterId id="2147483684" r:id="rId5"/>
    <p:sldMasterId id="2147483697" r:id="rId6"/>
    <p:sldMasterId id="2147483716" r:id="rId7"/>
    <p:sldMasterId id="2147483727" r:id="rId8"/>
    <p:sldMasterId id="2147483738" r:id="rId9"/>
  </p:sldMasterIdLst>
  <p:notesMasterIdLst>
    <p:notesMasterId r:id="rId23"/>
  </p:notesMasterIdLst>
  <p:handoutMasterIdLst>
    <p:handoutMasterId r:id="rId24"/>
  </p:handoutMasterIdLst>
  <p:sldIdLst>
    <p:sldId id="357" r:id="rId10"/>
    <p:sldId id="561" r:id="rId11"/>
    <p:sldId id="572" r:id="rId12"/>
    <p:sldId id="573" r:id="rId13"/>
    <p:sldId id="574" r:id="rId14"/>
    <p:sldId id="575" r:id="rId15"/>
    <p:sldId id="563" r:id="rId16"/>
    <p:sldId id="566" r:id="rId17"/>
    <p:sldId id="567" r:id="rId18"/>
    <p:sldId id="571" r:id="rId19"/>
    <p:sldId id="576" r:id="rId20"/>
    <p:sldId id="562" r:id="rId21"/>
    <p:sldId id="577" r:id="rId22"/>
  </p:sldIdLst>
  <p:sldSz cx="12192000" cy="6858000"/>
  <p:notesSz cx="9925050" cy="6665913"/>
  <p:embeddedFontLst>
    <p:embeddedFont>
      <p:font typeface="Calibri" panose="020F0502020204030204" pitchFamily="34" charset="0"/>
      <p:regular r:id="rId25"/>
      <p:bold r:id="rId26"/>
      <p:italic r:id="rId27"/>
      <p:boldItalic r:id="rId28"/>
    </p:embeddedFont>
  </p:embeddedFontLst>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87"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5293"/>
    <a:srgbClr val="F5F5F5"/>
    <a:srgbClr val="666666"/>
    <a:srgbClr val="999999"/>
    <a:srgbClr val="98C6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2" autoAdjust="0"/>
    <p:restoredTop sz="79649" autoAdjust="0"/>
  </p:normalViewPr>
  <p:slideViewPr>
    <p:cSldViewPr snapToGrid="0">
      <p:cViewPr varScale="1">
        <p:scale>
          <a:sx n="85" d="100"/>
          <a:sy n="85" d="100"/>
        </p:scale>
        <p:origin x="960" y="48"/>
      </p:cViewPr>
      <p:guideLst>
        <p:guide orient="horz" pos="187"/>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11" d="100"/>
          <a:sy n="111" d="100"/>
        </p:scale>
        <p:origin x="2539" y="62"/>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font" Target="fonts/font2.fntdata"/><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handoutMaster" Target="handoutMasters/handoutMaster1.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notesMaster" Target="notesMasters/notesMaster1.xml"/><Relationship Id="rId28" Type="http://schemas.openxmlformats.org/officeDocument/2006/relationships/font" Target="fonts/font4.fntdata"/><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font" Target="fonts/font3.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03/06/2019</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03/06/2019</a:t>
            </a:fld>
            <a:endParaRPr lang="en-GB"/>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smtClean="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smtClean="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extLst>
      <p:ext uri="{BB962C8B-B14F-4D97-AF65-F5344CB8AC3E}">
        <p14:creationId xmlns:p14="http://schemas.microsoft.com/office/powerpoint/2010/main" val="3082364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10</a:t>
            </a:fld>
            <a:endParaRPr lang="en-GB"/>
          </a:p>
        </p:txBody>
      </p:sp>
    </p:spTree>
    <p:extLst>
      <p:ext uri="{BB962C8B-B14F-4D97-AF65-F5344CB8AC3E}">
        <p14:creationId xmlns:p14="http://schemas.microsoft.com/office/powerpoint/2010/main" val="4294611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11</a:t>
            </a:fld>
            <a:endParaRPr lang="en-GB"/>
          </a:p>
        </p:txBody>
      </p:sp>
    </p:spTree>
    <p:extLst>
      <p:ext uri="{BB962C8B-B14F-4D97-AF65-F5344CB8AC3E}">
        <p14:creationId xmlns:p14="http://schemas.microsoft.com/office/powerpoint/2010/main" val="3713050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12</a:t>
            </a:fld>
            <a:endParaRPr lang="en-GB"/>
          </a:p>
        </p:txBody>
      </p:sp>
    </p:spTree>
    <p:extLst>
      <p:ext uri="{BB962C8B-B14F-4D97-AF65-F5344CB8AC3E}">
        <p14:creationId xmlns:p14="http://schemas.microsoft.com/office/powerpoint/2010/main" val="85366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13</a:t>
            </a:fld>
            <a:endParaRPr lang="en-GB"/>
          </a:p>
        </p:txBody>
      </p:sp>
    </p:spTree>
    <p:extLst>
      <p:ext uri="{BB962C8B-B14F-4D97-AF65-F5344CB8AC3E}">
        <p14:creationId xmlns:p14="http://schemas.microsoft.com/office/powerpoint/2010/main" val="1559414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 who is a WoT developer, wants to make </a:t>
            </a:r>
            <a:r>
              <a:rPr lang="en-US" dirty="0" smtClean="0"/>
              <a:t>his device a WoT device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2</a:t>
            </a:fld>
            <a:endParaRPr lang="en-GB"/>
          </a:p>
        </p:txBody>
      </p:sp>
    </p:spTree>
    <p:extLst>
      <p:ext uri="{BB962C8B-B14F-4D97-AF65-F5344CB8AC3E}">
        <p14:creationId xmlns:p14="http://schemas.microsoft.com/office/powerpoint/2010/main" val="1504723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4000"/>
              </a:lnSpc>
            </a:pPr>
            <a:endParaRPr lang="en-US" sz="1200" kern="1200" dirty="0" smtClean="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3</a:t>
            </a:fld>
            <a:endParaRPr lang="en-GB"/>
          </a:p>
        </p:txBody>
      </p:sp>
    </p:spTree>
    <p:extLst>
      <p:ext uri="{BB962C8B-B14F-4D97-AF65-F5344CB8AC3E}">
        <p14:creationId xmlns:p14="http://schemas.microsoft.com/office/powerpoint/2010/main" val="2463024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4000"/>
              </a:lnSpc>
            </a:pPr>
            <a:endParaRPr lang="en-US" sz="1200" kern="1200" dirty="0" smtClean="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4</a:t>
            </a:fld>
            <a:endParaRPr lang="en-GB"/>
          </a:p>
        </p:txBody>
      </p:sp>
    </p:spTree>
    <p:extLst>
      <p:ext uri="{BB962C8B-B14F-4D97-AF65-F5344CB8AC3E}">
        <p14:creationId xmlns:p14="http://schemas.microsoft.com/office/powerpoint/2010/main" val="3631801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4000"/>
              </a:lnSpc>
            </a:pPr>
            <a:endParaRPr lang="en-US" sz="1200" kern="1200" dirty="0" smtClean="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5</a:t>
            </a:fld>
            <a:endParaRPr lang="en-GB"/>
          </a:p>
        </p:txBody>
      </p:sp>
    </p:spTree>
    <p:extLst>
      <p:ext uri="{BB962C8B-B14F-4D97-AF65-F5344CB8AC3E}">
        <p14:creationId xmlns:p14="http://schemas.microsoft.com/office/powerpoint/2010/main" val="124264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4000"/>
              </a:lnSpc>
            </a:pPr>
            <a:r>
              <a:rPr lang="en-US" dirty="0" smtClean="0"/>
              <a:t>To be a WoT device, it should produce a TD</a:t>
            </a:r>
          </a:p>
          <a:p>
            <a:pPr>
              <a:lnSpc>
                <a:spcPct val="114000"/>
              </a:lnSpc>
            </a:pPr>
            <a:endParaRPr lang="en-US" sz="1200" kern="1200" dirty="0">
              <a:solidFill>
                <a:schemeClr val="tx1"/>
              </a:solidFill>
              <a:latin typeface="Arial" pitchFamily="34" charset="0"/>
              <a:ea typeface="+mn-ea"/>
              <a:cs typeface="Arial" pitchFamily="34" charset="0"/>
            </a:endParaRPr>
          </a:p>
          <a:p>
            <a:pPr>
              <a:lnSpc>
                <a:spcPct val="114000"/>
              </a:lnSpc>
            </a:pPr>
            <a:r>
              <a:rPr lang="en-US" dirty="0" smtClean="0"/>
              <a:t>This can be done by anyone, companies can also provide a TD for their devices on WoTify</a:t>
            </a:r>
            <a:endParaRPr lang="en-US" sz="1200" kern="1200" dirty="0" smtClean="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6</a:t>
            </a:fld>
            <a:endParaRPr lang="en-GB"/>
          </a:p>
        </p:txBody>
      </p:sp>
    </p:spTree>
    <p:extLst>
      <p:ext uri="{BB962C8B-B14F-4D97-AF65-F5344CB8AC3E}">
        <p14:creationId xmlns:p14="http://schemas.microsoft.com/office/powerpoint/2010/main" val="1949848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7</a:t>
            </a:fld>
            <a:endParaRPr lang="en-GB"/>
          </a:p>
        </p:txBody>
      </p:sp>
    </p:spTree>
    <p:extLst>
      <p:ext uri="{BB962C8B-B14F-4D97-AF65-F5344CB8AC3E}">
        <p14:creationId xmlns:p14="http://schemas.microsoft.com/office/powerpoint/2010/main" val="4182416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8</a:t>
            </a:fld>
            <a:endParaRPr lang="en-GB"/>
          </a:p>
        </p:txBody>
      </p:sp>
    </p:spTree>
    <p:extLst>
      <p:ext uri="{BB962C8B-B14F-4D97-AF65-F5344CB8AC3E}">
        <p14:creationId xmlns:p14="http://schemas.microsoft.com/office/powerpoint/2010/main" val="908566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9</a:t>
            </a:fld>
            <a:endParaRPr lang="en-GB"/>
          </a:p>
        </p:txBody>
      </p:sp>
    </p:spTree>
    <p:extLst>
      <p:ext uri="{BB962C8B-B14F-4D97-AF65-F5344CB8AC3E}">
        <p14:creationId xmlns:p14="http://schemas.microsoft.com/office/powerpoint/2010/main" val="116171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425451" y="1978721"/>
            <a:ext cx="11345332"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smtClean="0"/>
              <a:t>Referent</a:t>
            </a:r>
            <a:br>
              <a:rPr lang="de-DE" noProof="0" dirty="0" smtClean="0"/>
            </a:br>
            <a:r>
              <a:rPr lang="de-DE" noProof="0" dirty="0" smtClean="0"/>
              <a:t>Ort, Datum (Schreibweise: 00. Januar 2015)</a:t>
            </a:r>
          </a:p>
        </p:txBody>
      </p:sp>
      <p:sp>
        <p:nvSpPr>
          <p:cNvPr id="14" name="Rechteck 13"/>
          <p:cNvSpPr/>
          <p:nvPr userDrawn="1"/>
        </p:nvSpPr>
        <p:spPr bwMode="auto">
          <a:xfrm>
            <a:off x="11130180" y="6408271"/>
            <a:ext cx="766981"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p>
            <a:r>
              <a:rPr lang="en-US" smtClean="0"/>
              <a:t>Ege Korkan | 04.06.2019 | Second W3C Workshop on the Web of Things, 2019  </a:t>
            </a:r>
            <a:endParaRPr lang="en-US" dirty="0" smtClean="0"/>
          </a:p>
        </p:txBody>
      </p:sp>
      <p:sp>
        <p:nvSpPr>
          <p:cNvPr id="8"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17185509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16256" y="1557994"/>
            <a:ext cx="12192000" cy="473977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8" name="Textplatzhalter 7"/>
          <p:cNvSpPr>
            <a:spLocks noGrp="1"/>
          </p:cNvSpPr>
          <p:nvPr>
            <p:ph type="body" sz="quarter" idx="13" hasCustomPrompt="1"/>
          </p:nvPr>
        </p:nvSpPr>
        <p:spPr>
          <a:xfrm>
            <a:off x="220270" y="731879"/>
            <a:ext cx="11345332"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smtClean="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smtClean="0"/>
              <a:t>Ege Korkan | 04.06.2019 | Second W3C Workshop on the Web of Things, 2019  </a:t>
            </a:r>
            <a:endParaRPr lang="de-DE" noProof="0" smtClean="0"/>
          </a:p>
        </p:txBody>
      </p:sp>
      <p:sp>
        <p:nvSpPr>
          <p:cNvPr id="8" name="Inhaltsplatzhalter 9"/>
          <p:cNvSpPr>
            <a:spLocks noGrp="1"/>
          </p:cNvSpPr>
          <p:nvPr>
            <p:ph sz="quarter" idx="18"/>
          </p:nvPr>
        </p:nvSpPr>
        <p:spPr>
          <a:xfrm>
            <a:off x="220269" y="1557994"/>
            <a:ext cx="5859475" cy="473977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baseline="0"/>
            </a:lvl3pPr>
          </a:lstStyle>
          <a:p>
            <a:pPr lvl="0"/>
            <a:r>
              <a:rPr lang="de-DE" dirty="0" smtClean="0"/>
              <a:t>Textmasterformate durch Klicken bearbeiten</a:t>
            </a:r>
          </a:p>
          <a:p>
            <a:pPr lvl="1"/>
            <a:r>
              <a:rPr lang="de-DE" dirty="0" smtClean="0"/>
              <a:t>Zweite Ebene</a:t>
            </a:r>
          </a:p>
          <a:p>
            <a:pPr lvl="2"/>
            <a:r>
              <a:rPr lang="de-DE" sz="1600" dirty="0" smtClean="0"/>
              <a:t>Dritte Ebene</a:t>
            </a:r>
            <a:endParaRPr lang="de-DE" dirty="0" smtClean="0"/>
          </a:p>
        </p:txBody>
      </p:sp>
      <p:sp>
        <p:nvSpPr>
          <p:cNvPr id="11" name="Bildplatzhalter 2"/>
          <p:cNvSpPr>
            <a:spLocks noGrp="1"/>
          </p:cNvSpPr>
          <p:nvPr>
            <p:ph type="pic" sz="quarter" idx="14" hasCustomPrompt="1"/>
          </p:nvPr>
        </p:nvSpPr>
        <p:spPr>
          <a:xfrm>
            <a:off x="6112256" y="1557994"/>
            <a:ext cx="5659200" cy="4739775"/>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220270" y="21034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111150819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220270" y="766223"/>
            <a:ext cx="1173704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smtClean="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smtClean="0"/>
              <a:t>Ege Korkan | 04.06.2019 | Second W3C Workshop on the Web of Things, 2019  </a:t>
            </a:r>
            <a:endParaRPr lang="de-DE" noProof="0" smtClean="0"/>
          </a:p>
        </p:txBody>
      </p:sp>
      <p:sp>
        <p:nvSpPr>
          <p:cNvPr id="9" name="Bildplatzhalter 8"/>
          <p:cNvSpPr>
            <a:spLocks noGrp="1"/>
          </p:cNvSpPr>
          <p:nvPr>
            <p:ph type="pic" sz="quarter" idx="17"/>
          </p:nvPr>
        </p:nvSpPr>
        <p:spPr>
          <a:xfrm>
            <a:off x="220270" y="1626682"/>
            <a:ext cx="11737049" cy="4628157"/>
          </a:xfrm>
          <a:prstGeom prst="rect">
            <a:avLst/>
          </a:prstGeom>
        </p:spPr>
        <p:txBody>
          <a:bodyPr/>
          <a:lstStyle/>
          <a:p>
            <a:endParaRPr lang="de-DE"/>
          </a:p>
        </p:txBody>
      </p:sp>
      <p:sp>
        <p:nvSpPr>
          <p:cNvPr id="8" name="Titel 1"/>
          <p:cNvSpPr>
            <a:spLocks noGrp="1"/>
          </p:cNvSpPr>
          <p:nvPr>
            <p:ph type="title" hasCustomPrompt="1"/>
          </p:nvPr>
        </p:nvSpPr>
        <p:spPr>
          <a:xfrm>
            <a:off x="220270" y="210345"/>
            <a:ext cx="1173704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111150819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220270" y="794411"/>
            <a:ext cx="11748497" cy="5511943"/>
          </a:xfrm>
          <a:prstGeom prst="rect">
            <a:avLst/>
          </a:prstGeom>
        </p:spPr>
        <p:txBody>
          <a:bodyPr/>
          <a:lstStyle>
            <a:lvl1pPr>
              <a:lnSpc>
                <a:spcPct val="114000"/>
              </a:lnSpc>
              <a:defRPr/>
            </a:lvl1pPr>
          </a:lstStyle>
          <a:p>
            <a:endParaRPr lang="de-DE" dirty="0"/>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en-US" smtClean="0"/>
              <a:t>Ege Korkan | 04.06.2019 | Second W3C Workshop on the Web of Things, 2019  </a:t>
            </a:r>
            <a:endParaRPr lang="en-US" dirty="0" smtClean="0"/>
          </a:p>
        </p:txBody>
      </p:sp>
      <p:sp>
        <p:nvSpPr>
          <p:cNvPr id="7" name="Titel 1"/>
          <p:cNvSpPr>
            <a:spLocks noGrp="1"/>
          </p:cNvSpPr>
          <p:nvPr>
            <p:ph type="title" hasCustomPrompt="1"/>
          </p:nvPr>
        </p:nvSpPr>
        <p:spPr>
          <a:xfrm>
            <a:off x="220270" y="210345"/>
            <a:ext cx="11748497"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425798737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01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Slide Number Placeholder 3"/>
          <p:cNvSpPr>
            <a:spLocks noGrp="1"/>
          </p:cNvSpPr>
          <p:nvPr>
            <p:ph type="sldNum" sz="quarter" idx="11"/>
          </p:nvPr>
        </p:nvSpPr>
        <p:spPr/>
        <p:txBody>
          <a:bodyPr/>
          <a:lstStyle/>
          <a:p>
            <a:fld id="{589B679D-7806-41CD-A0FD-2D71B137C757}" type="slidenum">
              <a:rPr lang="en-US" smtClean="0"/>
              <a:pPr/>
              <a:t>‹#›</a:t>
            </a:fld>
            <a:endParaRPr lang="en-US"/>
          </a:p>
        </p:txBody>
      </p:sp>
    </p:spTree>
    <p:extLst>
      <p:ext uri="{BB962C8B-B14F-4D97-AF65-F5344CB8AC3E}">
        <p14:creationId xmlns:p14="http://schemas.microsoft.com/office/powerpoint/2010/main" val="1904390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10" name="Date Placeholder 3"/>
          <p:cNvSpPr>
            <a:spLocks noGrp="1"/>
          </p:cNvSpPr>
          <p:nvPr>
            <p:ph type="dt" sz="half" idx="2"/>
          </p:nvPr>
        </p:nvSpPr>
        <p:spPr>
          <a:xfrm>
            <a:off x="609600" y="6453337"/>
            <a:ext cx="2844800" cy="365125"/>
          </a:xfrm>
          <a:prstGeom prst="rect">
            <a:avLst/>
          </a:prstGeom>
        </p:spPr>
        <p:txBody>
          <a:bodyPr/>
          <a:lstStyle>
            <a:lvl1pPr>
              <a:defRPr sz="1200"/>
            </a:lvl1pPr>
          </a:lstStyle>
          <a:p>
            <a:endParaRPr lang="en-SG" dirty="0">
              <a:solidFill>
                <a:prstClr val="black">
                  <a:tint val="75000"/>
                </a:prstClr>
              </a:solidFill>
            </a:endParaRPr>
          </a:p>
        </p:txBody>
      </p:sp>
      <p:sp>
        <p:nvSpPr>
          <p:cNvPr id="11" name="Footer Placeholder 4"/>
          <p:cNvSpPr>
            <a:spLocks noGrp="1"/>
          </p:cNvSpPr>
          <p:nvPr>
            <p:ph type="ftr" sz="quarter" idx="3"/>
          </p:nvPr>
        </p:nvSpPr>
        <p:spPr>
          <a:xfrm>
            <a:off x="4165600" y="6453337"/>
            <a:ext cx="3860800" cy="365125"/>
          </a:xfrm>
          <a:prstGeom prst="rect">
            <a:avLst/>
          </a:prstGeom>
        </p:spPr>
        <p:txBody>
          <a:bodyPr/>
          <a:lstStyle>
            <a:lvl1pPr>
              <a:defRPr sz="1200"/>
            </a:lvl1pPr>
          </a:lstStyle>
          <a:p>
            <a:r>
              <a:rPr lang="en-US" smtClean="0">
                <a:solidFill>
                  <a:prstClr val="black">
                    <a:tint val="75000"/>
                  </a:prstClr>
                </a:solidFill>
              </a:rPr>
              <a:t>Ege Korkan | 04.06.2019 | Second W3C Workshop on the Web of Things, 2019  </a:t>
            </a:r>
            <a:endParaRPr lang="en-SG" dirty="0">
              <a:solidFill>
                <a:prstClr val="black">
                  <a:tint val="75000"/>
                </a:prstClr>
              </a:solidFill>
            </a:endParaRPr>
          </a:p>
        </p:txBody>
      </p:sp>
      <p:sp>
        <p:nvSpPr>
          <p:cNvPr id="12" name="Slide Number Placeholder 5"/>
          <p:cNvSpPr>
            <a:spLocks noGrp="1"/>
          </p:cNvSpPr>
          <p:nvPr>
            <p:ph type="sldNum" sz="quarter" idx="4"/>
          </p:nvPr>
        </p:nvSpPr>
        <p:spPr>
          <a:xfrm>
            <a:off x="8737600" y="6453337"/>
            <a:ext cx="2844800" cy="365125"/>
          </a:xfrm>
          <a:prstGeom prst="rect">
            <a:avLst/>
          </a:prstGeom>
        </p:spPr>
        <p:txBody>
          <a:bodyPr/>
          <a:lstStyle>
            <a:lvl1pPr algn="r">
              <a:defRPr sz="1200"/>
            </a:lvl1pPr>
          </a:lstStyle>
          <a:p>
            <a:fld id="{10FFB683-560E-4C00-8AE4-215E6B7508DF}"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7372406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p>
            <a:fld id="{CE58CB1E-F828-4F11-99E0-327109AF9DA4}" type="slidenum">
              <a:rPr lang="de-DE" smtClean="0"/>
              <a:pPr/>
              <a:t>‹#›</a:t>
            </a:fld>
            <a:endParaRPr lang="de-DE" dirty="0"/>
          </a:p>
        </p:txBody>
      </p:sp>
      <p:sp>
        <p:nvSpPr>
          <p:cNvPr id="3" name="Fußzeilenplatzhalter 2"/>
          <p:cNvSpPr>
            <a:spLocks noGrp="1"/>
          </p:cNvSpPr>
          <p:nvPr>
            <p:ph type="ftr" sz="quarter" idx="11"/>
          </p:nvPr>
        </p:nvSpPr>
        <p:spPr/>
        <p:txBody>
          <a:bodyPr/>
          <a:lstStyle/>
          <a:p>
            <a:r>
              <a:rPr lang="en-US" smtClean="0"/>
              <a:t>Ege Korkan | 04.06.2019 | Second W3C Workshop on the Web of Things, 2019  </a:t>
            </a:r>
            <a:endParaRPr lang="en-US" dirty="0" smtClean="0"/>
          </a:p>
        </p:txBody>
      </p:sp>
    </p:spTree>
    <p:extLst>
      <p:ext uri="{BB962C8B-B14F-4D97-AF65-F5344CB8AC3E}">
        <p14:creationId xmlns:p14="http://schemas.microsoft.com/office/powerpoint/2010/main" val="37380372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425454" y="994334"/>
            <a:ext cx="11345332"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dirty="0" smtClean="0"/>
              <a:t>Präsentationsmuster</a:t>
            </a:r>
            <a:br>
              <a:rPr lang="de-DE" noProof="0" dirty="0" smtClean="0"/>
            </a:br>
            <a:r>
              <a:rPr lang="de-DE" noProof="0" dirty="0" smtClean="0"/>
              <a:t/>
            </a:r>
            <a:br>
              <a:rPr lang="de-DE" noProof="0" dirty="0" smtClean="0"/>
            </a:br>
            <a:r>
              <a:rPr lang="de-DE" noProof="0" dirty="0" smtClean="0"/>
              <a:t>kann auch als </a:t>
            </a:r>
            <a:r>
              <a:rPr lang="de-DE" noProof="0" dirty="0" err="1" smtClean="0"/>
              <a:t>Kapiteltrenner</a:t>
            </a:r>
            <a:r>
              <a:rPr lang="de-DE" noProof="0" dirty="0" smtClean="0"/>
              <a:t> verwendet werden</a:t>
            </a:r>
            <a:endParaRPr lang="de-DE" noProof="0" dirty="0"/>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en-US" smtClean="0"/>
              <a:t>Ege Korkan | 04.06.2019 | Second W3C Workshop on the Web of Things, 2019  </a:t>
            </a:r>
            <a:endParaRPr lang="en-US" dirty="0" smtClean="0"/>
          </a:p>
        </p:txBody>
      </p:sp>
    </p:spTree>
    <p:extLst>
      <p:ext uri="{BB962C8B-B14F-4D97-AF65-F5344CB8AC3E}">
        <p14:creationId xmlns:p14="http://schemas.microsoft.com/office/powerpoint/2010/main" val="17185509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en-US" smtClean="0"/>
              <a:t>Ege Korkan | 04.06.2019 | Second W3C Workshop on the Web of Things, 2019  </a:t>
            </a:r>
            <a:endParaRPr lang="en-US" dirty="0" smtClean="0"/>
          </a:p>
        </p:txBody>
      </p:sp>
      <p:sp>
        <p:nvSpPr>
          <p:cNvPr id="5" name="Titel 1"/>
          <p:cNvSpPr>
            <a:spLocks noGrp="1"/>
          </p:cNvSpPr>
          <p:nvPr>
            <p:ph type="title" hasCustomPrompt="1"/>
          </p:nvPr>
        </p:nvSpPr>
        <p:spPr>
          <a:xfrm>
            <a:off x="425454" y="994334"/>
            <a:ext cx="11345332"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dirty="0" smtClean="0"/>
              <a:t>Präsentationsmuster</a:t>
            </a:r>
            <a:br>
              <a:rPr lang="de-DE" noProof="0" dirty="0" smtClean="0"/>
            </a:br>
            <a:r>
              <a:rPr lang="de-DE" noProof="0" dirty="0" smtClean="0"/>
              <a:t/>
            </a:r>
            <a:br>
              <a:rPr lang="de-DE" noProof="0" dirty="0" smtClean="0"/>
            </a:br>
            <a:r>
              <a:rPr lang="de-DE" noProof="0" dirty="0" smtClean="0"/>
              <a:t>kann auch als </a:t>
            </a:r>
            <a:r>
              <a:rPr lang="de-DE" noProof="0" dirty="0" err="1" smtClean="0"/>
              <a:t>Kapiteltrenner</a:t>
            </a:r>
            <a:r>
              <a:rPr lang="de-DE" noProof="0" dirty="0" smtClean="0"/>
              <a:t> verwendet werden</a:t>
            </a:r>
            <a:endParaRPr lang="de-DE" noProof="0" dirty="0"/>
          </a:p>
        </p:txBody>
      </p:sp>
    </p:spTree>
    <p:extLst>
      <p:ext uri="{BB962C8B-B14F-4D97-AF65-F5344CB8AC3E}">
        <p14:creationId xmlns:p14="http://schemas.microsoft.com/office/powerpoint/2010/main" val="17185509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220268" y="1983014"/>
            <a:ext cx="1163401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smtClean="0"/>
              <a:t>Referent</a:t>
            </a:r>
            <a:br>
              <a:rPr lang="de-DE" noProof="0" dirty="0" smtClean="0"/>
            </a:br>
            <a:r>
              <a:rPr lang="de-DE" noProof="0" dirty="0" smtClean="0"/>
              <a:t>Ort, Datum (Schreibweise: 00. Januar 2015)</a:t>
            </a: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en-US" smtClean="0"/>
              <a:t>Ege Korkan | 04.06.2019 | Second W3C Workshop on the Web of Things, 2019  </a:t>
            </a:r>
            <a:endParaRPr lang="en-US" dirty="0" smtClean="0"/>
          </a:p>
        </p:txBody>
      </p:sp>
      <p:sp>
        <p:nvSpPr>
          <p:cNvPr id="7" name="Titel 1"/>
          <p:cNvSpPr>
            <a:spLocks noGrp="1"/>
          </p:cNvSpPr>
          <p:nvPr>
            <p:ph type="title" hasCustomPrompt="1"/>
          </p:nvPr>
        </p:nvSpPr>
        <p:spPr>
          <a:xfrm>
            <a:off x="220270" y="210345"/>
            <a:ext cx="11634017"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396904361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91">
          <p15:clr>
            <a:srgbClr val="FBAE40"/>
          </p15:clr>
        </p15:guide>
        <p15:guide id="2" pos="111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en-US" smtClean="0"/>
              <a:t>Ege Korkan | 04.06.2019 | Second W3C Workshop on the Web of Things, 2019  </a:t>
            </a:r>
            <a:endParaRPr lang="en-US" dirty="0" smtClean="0"/>
          </a:p>
        </p:txBody>
      </p:sp>
      <p:sp>
        <p:nvSpPr>
          <p:cNvPr id="7" name="Titel 1"/>
          <p:cNvSpPr>
            <a:spLocks noGrp="1"/>
          </p:cNvSpPr>
          <p:nvPr>
            <p:ph type="title" hasCustomPrompt="1"/>
          </p:nvPr>
        </p:nvSpPr>
        <p:spPr>
          <a:xfrm>
            <a:off x="220270" y="210345"/>
            <a:ext cx="11634017"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221458339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91">
          <p15:clr>
            <a:srgbClr val="FBAE40"/>
          </p15:clr>
        </p15:guide>
        <p15:guide id="2" pos="111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425454" y="994334"/>
            <a:ext cx="11345332" cy="501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3000" noProof="0" dirty="0">
                <a:solidFill>
                  <a:schemeClr val="bg1"/>
                </a:solidFill>
              </a:defRPr>
            </a:lvl1pPr>
          </a:lstStyle>
          <a:p>
            <a:pPr lvl="0"/>
            <a:r>
              <a:rPr lang="de-DE" noProof="0" dirty="0" smtClean="0"/>
              <a:t>Titel der Präsentation durch Klicken bearbeiten</a:t>
            </a:r>
            <a:endParaRPr lang="de-DE" noProof="0" dirty="0"/>
          </a:p>
        </p:txBody>
      </p:sp>
      <p:sp>
        <p:nvSpPr>
          <p:cNvPr id="16" name="Inhaltsplatzhalter 2"/>
          <p:cNvSpPr>
            <a:spLocks noGrp="1"/>
          </p:cNvSpPr>
          <p:nvPr>
            <p:ph idx="10" hasCustomPrompt="1"/>
          </p:nvPr>
        </p:nvSpPr>
        <p:spPr>
          <a:xfrm>
            <a:off x="425451" y="1978721"/>
            <a:ext cx="11345332"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smtClean="0"/>
              <a:t>Referent</a:t>
            </a:r>
            <a:br>
              <a:rPr lang="de-DE" noProof="0" dirty="0" smtClean="0"/>
            </a:br>
            <a:r>
              <a:rPr lang="de-DE" noProof="0" dirty="0" smtClean="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en-US" smtClean="0"/>
              <a:t>Ege Korkan | 04.06.2019 | Second W3C Workshop on the Web of Things, 2019  </a:t>
            </a:r>
            <a:endParaRPr lang="en-US" dirty="0" smtClean="0"/>
          </a:p>
        </p:txBody>
      </p:sp>
    </p:spTree>
    <p:extLst>
      <p:ext uri="{BB962C8B-B14F-4D97-AF65-F5344CB8AC3E}">
        <p14:creationId xmlns:p14="http://schemas.microsoft.com/office/powerpoint/2010/main" val="17185509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220269" y="811369"/>
            <a:ext cx="11771392" cy="554650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smtClean="0"/>
              <a:t>Inhalt durch Klicken bearbeiten</a:t>
            </a:r>
          </a:p>
          <a:p>
            <a:pPr lvl="1"/>
            <a:r>
              <a:rPr lang="de-DE" noProof="0" dirty="0" smtClean="0"/>
              <a:t>Zweite Ebene</a:t>
            </a:r>
          </a:p>
          <a:p>
            <a:pPr lvl="2"/>
            <a:r>
              <a:rPr lang="de-DE" noProof="0" dirty="0" smtClean="0"/>
              <a:t>Dritte Ebene</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en-US" smtClean="0"/>
              <a:t>Ege Korkan | 04.06.2019 | Second W3C Workshop on the Web of Things, 2019  </a:t>
            </a:r>
            <a:endParaRPr lang="en-US" dirty="0" smtClean="0"/>
          </a:p>
        </p:txBody>
      </p:sp>
      <p:sp>
        <p:nvSpPr>
          <p:cNvPr id="6" name="Titel 1"/>
          <p:cNvSpPr>
            <a:spLocks noGrp="1"/>
          </p:cNvSpPr>
          <p:nvPr>
            <p:ph type="title" hasCustomPrompt="1"/>
          </p:nvPr>
        </p:nvSpPr>
        <p:spPr>
          <a:xfrm>
            <a:off x="220269" y="210345"/>
            <a:ext cx="1177139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185825117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220270" y="1665667"/>
            <a:ext cx="11550516" cy="4649273"/>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smtClean="0"/>
              <a:t>Inhalt durch Klicken bearbeiten</a:t>
            </a:r>
          </a:p>
          <a:p>
            <a:pPr lvl="1"/>
            <a:r>
              <a:rPr lang="de-DE" noProof="0" dirty="0" smtClean="0"/>
              <a:t>Zweite Ebene</a:t>
            </a:r>
          </a:p>
          <a:p>
            <a:pPr lvl="2"/>
            <a:r>
              <a:rPr lang="de-DE" sz="1600" noProof="0" dirty="0" smtClean="0"/>
              <a:t>Dritte Ebene</a:t>
            </a:r>
            <a:endParaRPr lang="de-DE" noProof="0" dirty="0" smtClean="0"/>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en-US" smtClean="0"/>
              <a:t>Ege Korkan | 04.06.2019 | Second W3C Workshop on the Web of Things, 2019  </a:t>
            </a:r>
            <a:endParaRPr lang="en-US" dirty="0" smtClean="0"/>
          </a:p>
        </p:txBody>
      </p:sp>
      <p:sp useBgFill="1">
        <p:nvSpPr>
          <p:cNvPr id="6" name="Textplatzhalter 7"/>
          <p:cNvSpPr>
            <a:spLocks noGrp="1"/>
          </p:cNvSpPr>
          <p:nvPr>
            <p:ph type="body" sz="quarter" idx="13" hasCustomPrompt="1"/>
          </p:nvPr>
        </p:nvSpPr>
        <p:spPr>
          <a:xfrm>
            <a:off x="220270" y="845086"/>
            <a:ext cx="11345332" cy="714951"/>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smtClean="0"/>
              <a:t>Inhalt durch Klicken bearbeiten</a:t>
            </a:r>
          </a:p>
        </p:txBody>
      </p:sp>
      <p:sp>
        <p:nvSpPr>
          <p:cNvPr id="8" name="Titel 1"/>
          <p:cNvSpPr>
            <a:spLocks noGrp="1"/>
          </p:cNvSpPr>
          <p:nvPr>
            <p:ph type="title" hasCustomPrompt="1"/>
          </p:nvPr>
        </p:nvSpPr>
        <p:spPr>
          <a:xfrm>
            <a:off x="220270" y="21034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121084873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220270" y="699752"/>
            <a:ext cx="5779732" cy="559372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baseline="0"/>
            </a:lvl3pPr>
          </a:lstStyle>
          <a:p>
            <a:pPr lvl="0"/>
            <a:r>
              <a:rPr lang="de-DE" noProof="0" dirty="0" smtClean="0"/>
              <a:t>Inhalt durch Klicken bearbeiten</a:t>
            </a:r>
          </a:p>
          <a:p>
            <a:pPr lvl="1"/>
            <a:r>
              <a:rPr lang="de-DE" noProof="0" dirty="0" smtClean="0"/>
              <a:t>Zweite Ebene</a:t>
            </a:r>
          </a:p>
          <a:p>
            <a:pPr lvl="2"/>
            <a:r>
              <a:rPr lang="de-DE" sz="1600" noProof="0" dirty="0" smtClean="0"/>
              <a:t>Dritte Ebene</a:t>
            </a:r>
            <a:endParaRPr lang="de-DE" noProof="0" dirty="0" smtClean="0"/>
          </a:p>
        </p:txBody>
      </p:sp>
      <p:sp>
        <p:nvSpPr>
          <p:cNvPr id="13" name="Inhaltsplatzhalter 2"/>
          <p:cNvSpPr>
            <a:spLocks noGrp="1"/>
          </p:cNvSpPr>
          <p:nvPr>
            <p:ph idx="15" hasCustomPrompt="1"/>
          </p:nvPr>
        </p:nvSpPr>
        <p:spPr>
          <a:xfrm>
            <a:off x="6196239" y="699752"/>
            <a:ext cx="5574547" cy="559372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smtClean="0"/>
              <a:t>Inhalt durch Klicken bearbeiten</a:t>
            </a:r>
          </a:p>
          <a:p>
            <a:pPr lvl="1"/>
            <a:r>
              <a:rPr lang="de-DE" noProof="0" dirty="0" smtClean="0"/>
              <a:t>Zweite Ebene</a:t>
            </a:r>
          </a:p>
          <a:p>
            <a:pPr lvl="2"/>
            <a:r>
              <a:rPr lang="de-DE" sz="1600" noProof="0" dirty="0" smtClean="0"/>
              <a:t>Dritte Ebene</a:t>
            </a:r>
            <a:endParaRPr lang="de-DE" noProof="0" dirty="0" smtClean="0"/>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en-US" smtClean="0"/>
              <a:t>Ege Korkan | 04.06.2019 | Second W3C Workshop on the Web of Things, 2019  </a:t>
            </a:r>
            <a:endParaRPr lang="en-US" dirty="0" smtClean="0"/>
          </a:p>
        </p:txBody>
      </p:sp>
      <p:sp>
        <p:nvSpPr>
          <p:cNvPr id="7" name="Titel 1"/>
          <p:cNvSpPr>
            <a:spLocks noGrp="1"/>
          </p:cNvSpPr>
          <p:nvPr>
            <p:ph type="title" hasCustomPrompt="1"/>
          </p:nvPr>
        </p:nvSpPr>
        <p:spPr>
          <a:xfrm>
            <a:off x="220270" y="21034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199461141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220270" y="727586"/>
            <a:ext cx="11345332"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smtClean="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smtClean="0"/>
              <a:t>Ege Korkan | 04.06.2019 | Second W3C Workshop on the Web of Things, 2019  </a:t>
            </a:r>
            <a:endParaRPr lang="de-DE" noProof="0" smtClean="0"/>
          </a:p>
        </p:txBody>
      </p:sp>
      <p:sp>
        <p:nvSpPr>
          <p:cNvPr id="8" name="Inhaltsplatzhalter 9"/>
          <p:cNvSpPr>
            <a:spLocks noGrp="1"/>
          </p:cNvSpPr>
          <p:nvPr>
            <p:ph sz="quarter" idx="18"/>
          </p:nvPr>
        </p:nvSpPr>
        <p:spPr>
          <a:xfrm>
            <a:off x="220269" y="1549408"/>
            <a:ext cx="5859475" cy="4756947"/>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a:lvl3pPr>
          </a:lstStyle>
          <a:p>
            <a:pPr lvl="0"/>
            <a:r>
              <a:rPr lang="de-DE" dirty="0" smtClean="0"/>
              <a:t>Textmasterformate durch Klicken bearbeiten</a:t>
            </a:r>
          </a:p>
          <a:p>
            <a:pPr lvl="1"/>
            <a:r>
              <a:rPr lang="de-DE" dirty="0" smtClean="0"/>
              <a:t>Zweite Ebene</a:t>
            </a:r>
          </a:p>
          <a:p>
            <a:pPr lvl="2"/>
            <a:r>
              <a:rPr lang="de-DE" sz="1600" dirty="0" smtClean="0"/>
              <a:t>Dritte Ebene</a:t>
            </a:r>
            <a:endParaRPr lang="de-DE" dirty="0" smtClean="0"/>
          </a:p>
        </p:txBody>
      </p:sp>
      <p:sp>
        <p:nvSpPr>
          <p:cNvPr id="11" name="Bildplatzhalter 2"/>
          <p:cNvSpPr>
            <a:spLocks noGrp="1"/>
          </p:cNvSpPr>
          <p:nvPr>
            <p:ph type="pic" sz="quarter" idx="14" hasCustomPrompt="1"/>
          </p:nvPr>
        </p:nvSpPr>
        <p:spPr>
          <a:xfrm>
            <a:off x="6112256" y="1549408"/>
            <a:ext cx="5659200" cy="4756947"/>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220270" y="21034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360327761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16256" y="1557994"/>
            <a:ext cx="12192000" cy="473977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8" name="Textplatzhalter 7"/>
          <p:cNvSpPr>
            <a:spLocks noGrp="1"/>
          </p:cNvSpPr>
          <p:nvPr>
            <p:ph type="body" sz="quarter" idx="13" hasCustomPrompt="1"/>
          </p:nvPr>
        </p:nvSpPr>
        <p:spPr>
          <a:xfrm>
            <a:off x="220270" y="731879"/>
            <a:ext cx="11345332"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smtClean="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smtClean="0"/>
              <a:t>Ege Korkan | 04.06.2019 | Second W3C Workshop on the Web of Things, 2019  </a:t>
            </a:r>
            <a:endParaRPr lang="de-DE" noProof="0" smtClean="0"/>
          </a:p>
        </p:txBody>
      </p:sp>
      <p:sp>
        <p:nvSpPr>
          <p:cNvPr id="8" name="Inhaltsplatzhalter 9"/>
          <p:cNvSpPr>
            <a:spLocks noGrp="1"/>
          </p:cNvSpPr>
          <p:nvPr>
            <p:ph sz="quarter" idx="18"/>
          </p:nvPr>
        </p:nvSpPr>
        <p:spPr>
          <a:xfrm>
            <a:off x="220269" y="1557994"/>
            <a:ext cx="5859475" cy="473977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baseline="0"/>
            </a:lvl3pPr>
          </a:lstStyle>
          <a:p>
            <a:pPr lvl="0"/>
            <a:r>
              <a:rPr lang="de-DE" dirty="0" smtClean="0"/>
              <a:t>Textmasterformate durch Klicken bearbeiten</a:t>
            </a:r>
          </a:p>
          <a:p>
            <a:pPr lvl="1"/>
            <a:r>
              <a:rPr lang="de-DE" dirty="0" smtClean="0"/>
              <a:t>Zweite Ebene</a:t>
            </a:r>
          </a:p>
          <a:p>
            <a:pPr lvl="2"/>
            <a:r>
              <a:rPr lang="de-DE" sz="1600" dirty="0" smtClean="0"/>
              <a:t>Dritte Ebene</a:t>
            </a:r>
            <a:endParaRPr lang="de-DE" dirty="0" smtClean="0"/>
          </a:p>
        </p:txBody>
      </p:sp>
      <p:sp>
        <p:nvSpPr>
          <p:cNvPr id="11" name="Bildplatzhalter 2"/>
          <p:cNvSpPr>
            <a:spLocks noGrp="1"/>
          </p:cNvSpPr>
          <p:nvPr>
            <p:ph type="pic" sz="quarter" idx="14" hasCustomPrompt="1"/>
          </p:nvPr>
        </p:nvSpPr>
        <p:spPr>
          <a:xfrm>
            <a:off x="6112256" y="1557994"/>
            <a:ext cx="5659200" cy="4739775"/>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220270" y="21034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124033540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220270" y="766223"/>
            <a:ext cx="1173704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smtClean="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smtClean="0"/>
              <a:t>Ege Korkan | 04.06.2019 | Second W3C Workshop on the Web of Things, 2019  </a:t>
            </a:r>
            <a:endParaRPr lang="de-DE" noProof="0" smtClean="0"/>
          </a:p>
        </p:txBody>
      </p:sp>
      <p:sp>
        <p:nvSpPr>
          <p:cNvPr id="9" name="Bildplatzhalter 8"/>
          <p:cNvSpPr>
            <a:spLocks noGrp="1"/>
          </p:cNvSpPr>
          <p:nvPr>
            <p:ph type="pic" sz="quarter" idx="17"/>
          </p:nvPr>
        </p:nvSpPr>
        <p:spPr>
          <a:xfrm>
            <a:off x="220270" y="1626682"/>
            <a:ext cx="11737049" cy="4628157"/>
          </a:xfrm>
          <a:prstGeom prst="rect">
            <a:avLst/>
          </a:prstGeom>
        </p:spPr>
        <p:txBody>
          <a:bodyPr/>
          <a:lstStyle/>
          <a:p>
            <a:endParaRPr lang="de-DE"/>
          </a:p>
        </p:txBody>
      </p:sp>
      <p:sp>
        <p:nvSpPr>
          <p:cNvPr id="8" name="Titel 1"/>
          <p:cNvSpPr>
            <a:spLocks noGrp="1"/>
          </p:cNvSpPr>
          <p:nvPr>
            <p:ph type="title" hasCustomPrompt="1"/>
          </p:nvPr>
        </p:nvSpPr>
        <p:spPr>
          <a:xfrm>
            <a:off x="220270" y="210345"/>
            <a:ext cx="1173704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146268756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220270" y="794411"/>
            <a:ext cx="11748497" cy="5511943"/>
          </a:xfrm>
          <a:prstGeom prst="rect">
            <a:avLst/>
          </a:prstGeom>
        </p:spPr>
        <p:txBody>
          <a:bodyPr/>
          <a:lstStyle>
            <a:lvl1pPr>
              <a:lnSpc>
                <a:spcPct val="114000"/>
              </a:lnSpc>
              <a:defRPr/>
            </a:lvl1pPr>
          </a:lstStyle>
          <a:p>
            <a:endParaRPr lang="de-DE" dirty="0"/>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en-US" smtClean="0"/>
              <a:t>Ege Korkan | 04.06.2019 | Second W3C Workshop on the Web of Things, 2019  </a:t>
            </a:r>
            <a:endParaRPr lang="en-US" dirty="0" smtClean="0"/>
          </a:p>
        </p:txBody>
      </p:sp>
      <p:sp>
        <p:nvSpPr>
          <p:cNvPr id="7" name="Titel 1"/>
          <p:cNvSpPr>
            <a:spLocks noGrp="1"/>
          </p:cNvSpPr>
          <p:nvPr>
            <p:ph type="title" hasCustomPrompt="1"/>
          </p:nvPr>
        </p:nvSpPr>
        <p:spPr>
          <a:xfrm>
            <a:off x="220270" y="210345"/>
            <a:ext cx="11748497"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322798022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12" name="Date Placeholder 16"/>
          <p:cNvSpPr>
            <a:spLocks noGrp="1"/>
          </p:cNvSpPr>
          <p:nvPr>
            <p:ph type="dt" sz="half" idx="2"/>
          </p:nvPr>
        </p:nvSpPr>
        <p:spPr>
          <a:xfrm>
            <a:off x="178859" y="6525344"/>
            <a:ext cx="2844800" cy="216024"/>
          </a:xfrm>
          <a:prstGeom prst="rect">
            <a:avLst/>
          </a:prstGeom>
        </p:spPr>
        <p:txBody>
          <a:bodyPr/>
          <a:lstStyle>
            <a:lvl1pPr algn="l">
              <a:defRPr sz="1100"/>
            </a:lvl1pPr>
          </a:lstStyle>
          <a:p>
            <a:endParaRPr lang="en-SG" dirty="0">
              <a:solidFill>
                <a:prstClr val="black">
                  <a:tint val="75000"/>
                </a:prstClr>
              </a:solidFill>
            </a:endParaRPr>
          </a:p>
        </p:txBody>
      </p:sp>
      <p:sp>
        <p:nvSpPr>
          <p:cNvPr id="13" name="Footer Placeholder 20"/>
          <p:cNvSpPr>
            <a:spLocks noGrp="1"/>
          </p:cNvSpPr>
          <p:nvPr>
            <p:ph type="ftr" sz="quarter" idx="3"/>
          </p:nvPr>
        </p:nvSpPr>
        <p:spPr>
          <a:xfrm>
            <a:off x="4165600" y="6525344"/>
            <a:ext cx="3860800" cy="216024"/>
          </a:xfrm>
          <a:prstGeom prst="rect">
            <a:avLst/>
          </a:prstGeom>
        </p:spPr>
        <p:txBody>
          <a:bodyPr/>
          <a:lstStyle>
            <a:lvl1pPr algn="ctr">
              <a:defRPr sz="1100"/>
            </a:lvl1pPr>
          </a:lstStyle>
          <a:p>
            <a:r>
              <a:rPr lang="en-US" smtClean="0">
                <a:solidFill>
                  <a:prstClr val="black">
                    <a:tint val="75000"/>
                  </a:prstClr>
                </a:solidFill>
              </a:rPr>
              <a:t>Ege Korkan | 04.06.2019 | Second W3C Workshop on the Web of Things, 2019  </a:t>
            </a:r>
            <a:endParaRPr lang="en-SG" dirty="0">
              <a:solidFill>
                <a:prstClr val="black">
                  <a:tint val="75000"/>
                </a:prstClr>
              </a:solidFill>
            </a:endParaRPr>
          </a:p>
        </p:txBody>
      </p:sp>
      <p:sp>
        <p:nvSpPr>
          <p:cNvPr id="14" name="Slide Number Placeholder 21"/>
          <p:cNvSpPr>
            <a:spLocks noGrp="1"/>
          </p:cNvSpPr>
          <p:nvPr>
            <p:ph type="sldNum" sz="quarter" idx="4"/>
          </p:nvPr>
        </p:nvSpPr>
        <p:spPr>
          <a:xfrm>
            <a:off x="9107851" y="6525344"/>
            <a:ext cx="2844800" cy="216024"/>
          </a:xfrm>
          <a:prstGeom prst="rect">
            <a:avLst/>
          </a:prstGeom>
        </p:spPr>
        <p:txBody>
          <a:bodyPr/>
          <a:lstStyle>
            <a:lvl1pPr algn="r">
              <a:defRPr sz="1100"/>
            </a:lvl1pPr>
          </a:lstStyle>
          <a:p>
            <a:fld id="{10FFB683-560E-4C00-8AE4-215E6B7508DF}"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74959091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220268" y="1983014"/>
            <a:ext cx="1163401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smtClean="0"/>
              <a:t>Referent</a:t>
            </a:r>
            <a:br>
              <a:rPr lang="de-DE" noProof="0" dirty="0" smtClean="0"/>
            </a:br>
            <a:r>
              <a:rPr lang="de-DE" noProof="0" dirty="0" smtClean="0"/>
              <a:t>Ort, Datum (Schreibweise: 00. Januar 2015)</a:t>
            </a: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en-US" smtClean="0"/>
              <a:t>Ege Korkan | 04.06.2019 | Second W3C Workshop on the Web of Things, 2019  </a:t>
            </a:r>
            <a:endParaRPr lang="en-US" dirty="0" smtClean="0"/>
          </a:p>
        </p:txBody>
      </p:sp>
      <p:sp>
        <p:nvSpPr>
          <p:cNvPr id="7" name="Titel 1"/>
          <p:cNvSpPr>
            <a:spLocks noGrp="1"/>
          </p:cNvSpPr>
          <p:nvPr>
            <p:ph type="title" hasCustomPrompt="1"/>
          </p:nvPr>
        </p:nvSpPr>
        <p:spPr>
          <a:xfrm>
            <a:off x="220270" y="210345"/>
            <a:ext cx="11634017"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259763603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91">
          <p15:clr>
            <a:srgbClr val="FBAE40"/>
          </p15:clr>
        </p15:guide>
        <p15:guide id="2" pos="111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en-US" smtClean="0"/>
              <a:t>Ege Korkan | 04.06.2019 | Second W3C Workshop on the Web of Things, 2019  </a:t>
            </a:r>
            <a:endParaRPr lang="en-US" dirty="0" smtClean="0"/>
          </a:p>
        </p:txBody>
      </p:sp>
      <p:sp>
        <p:nvSpPr>
          <p:cNvPr id="7" name="Titel 1"/>
          <p:cNvSpPr>
            <a:spLocks noGrp="1"/>
          </p:cNvSpPr>
          <p:nvPr>
            <p:ph type="title" hasCustomPrompt="1"/>
          </p:nvPr>
        </p:nvSpPr>
        <p:spPr>
          <a:xfrm>
            <a:off x="220270" y="210345"/>
            <a:ext cx="11634017"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415203345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91">
          <p15:clr>
            <a:srgbClr val="FBAE40"/>
          </p15:clr>
        </p15:guide>
        <p15:guide id="2" pos="111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425451" y="1978721"/>
            <a:ext cx="11345332"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rgbClr val="000000"/>
                </a:solidFill>
              </a:defRPr>
            </a:lvl1pPr>
            <a:lvl2pPr>
              <a:defRPr lang="de-DE" noProof="0" dirty="0" smtClean="0"/>
            </a:lvl2pPr>
          </a:lstStyle>
          <a:p>
            <a:pPr lvl="0"/>
            <a:r>
              <a:rPr lang="de-DE" noProof="0" dirty="0" smtClean="0"/>
              <a:t>Referent</a:t>
            </a:r>
            <a:br>
              <a:rPr lang="de-DE" noProof="0" dirty="0" smtClean="0"/>
            </a:br>
            <a:r>
              <a:rPr lang="de-DE" noProof="0" dirty="0" smtClean="0"/>
              <a:t>Ort, Datum (Schreibweise: 00. Januar 2015)</a:t>
            </a:r>
          </a:p>
        </p:txBody>
      </p:sp>
      <p:sp>
        <p:nvSpPr>
          <p:cNvPr id="14" name="Rechteck 13"/>
          <p:cNvSpPr/>
          <p:nvPr userDrawn="1"/>
        </p:nvSpPr>
        <p:spPr bwMode="auto">
          <a:xfrm>
            <a:off x="11130180" y="6408271"/>
            <a:ext cx="766981"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p>
            <a:r>
              <a:rPr lang="en-US" smtClean="0"/>
              <a:t>Ege Korkan | 04.06.2019 | Second W3C Workshop on the Web of Things, 2019  </a:t>
            </a:r>
            <a:endParaRPr lang="en-US" dirty="0" smtClean="0"/>
          </a:p>
        </p:txBody>
      </p:sp>
      <p:sp>
        <p:nvSpPr>
          <p:cNvPr id="7"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17185509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220269" y="811369"/>
            <a:ext cx="11771392" cy="554650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smtClean="0"/>
              <a:t>Inhalt durch Klicken bearbeiten</a:t>
            </a:r>
          </a:p>
          <a:p>
            <a:pPr lvl="1"/>
            <a:r>
              <a:rPr lang="de-DE" noProof="0" dirty="0" smtClean="0"/>
              <a:t>Zweite Ebene</a:t>
            </a:r>
          </a:p>
          <a:p>
            <a:pPr lvl="2"/>
            <a:r>
              <a:rPr lang="de-DE" noProof="0" dirty="0" smtClean="0"/>
              <a:t>Dritte Ebene</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en-US" smtClean="0"/>
              <a:t>Ege Korkan | 04.06.2019 | Second W3C Workshop on the Web of Things, 2019  </a:t>
            </a:r>
            <a:endParaRPr lang="en-US" dirty="0" smtClean="0"/>
          </a:p>
        </p:txBody>
      </p:sp>
      <p:sp>
        <p:nvSpPr>
          <p:cNvPr id="6" name="Titel 1"/>
          <p:cNvSpPr>
            <a:spLocks noGrp="1"/>
          </p:cNvSpPr>
          <p:nvPr>
            <p:ph type="title" hasCustomPrompt="1"/>
          </p:nvPr>
        </p:nvSpPr>
        <p:spPr>
          <a:xfrm>
            <a:off x="220269" y="210345"/>
            <a:ext cx="1177139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236057887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220270" y="1665667"/>
            <a:ext cx="11550516" cy="4649273"/>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smtClean="0"/>
              <a:t>Inhalt durch Klicken bearbeiten</a:t>
            </a:r>
          </a:p>
          <a:p>
            <a:pPr lvl="1"/>
            <a:r>
              <a:rPr lang="de-DE" noProof="0" dirty="0" smtClean="0"/>
              <a:t>Zweite Ebene</a:t>
            </a:r>
          </a:p>
          <a:p>
            <a:pPr lvl="2"/>
            <a:r>
              <a:rPr lang="de-DE" sz="1600" noProof="0" dirty="0" smtClean="0"/>
              <a:t>Dritte Ebene</a:t>
            </a:r>
            <a:endParaRPr lang="de-DE" noProof="0" dirty="0" smtClean="0"/>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en-US" smtClean="0"/>
              <a:t>Ege Korkan | 04.06.2019 | Second W3C Workshop on the Web of Things, 2019  </a:t>
            </a:r>
            <a:endParaRPr lang="en-US" dirty="0" smtClean="0"/>
          </a:p>
        </p:txBody>
      </p:sp>
      <p:sp useBgFill="1">
        <p:nvSpPr>
          <p:cNvPr id="6" name="Textplatzhalter 7"/>
          <p:cNvSpPr>
            <a:spLocks noGrp="1"/>
          </p:cNvSpPr>
          <p:nvPr>
            <p:ph type="body" sz="quarter" idx="13" hasCustomPrompt="1"/>
          </p:nvPr>
        </p:nvSpPr>
        <p:spPr>
          <a:xfrm>
            <a:off x="220270" y="845086"/>
            <a:ext cx="11345332" cy="714951"/>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smtClean="0"/>
              <a:t>Inhalt durch Klicken bearbeiten</a:t>
            </a:r>
          </a:p>
        </p:txBody>
      </p:sp>
      <p:sp>
        <p:nvSpPr>
          <p:cNvPr id="8" name="Titel 1"/>
          <p:cNvSpPr>
            <a:spLocks noGrp="1"/>
          </p:cNvSpPr>
          <p:nvPr>
            <p:ph type="title" hasCustomPrompt="1"/>
          </p:nvPr>
        </p:nvSpPr>
        <p:spPr>
          <a:xfrm>
            <a:off x="220270" y="21034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267991279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220270" y="699752"/>
            <a:ext cx="5779732" cy="559372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baseline="0"/>
            </a:lvl3pPr>
          </a:lstStyle>
          <a:p>
            <a:pPr lvl="0"/>
            <a:r>
              <a:rPr lang="de-DE" noProof="0" dirty="0" smtClean="0"/>
              <a:t>Inhalt durch Klicken bearbeiten</a:t>
            </a:r>
          </a:p>
          <a:p>
            <a:pPr lvl="1"/>
            <a:r>
              <a:rPr lang="de-DE" noProof="0" dirty="0" smtClean="0"/>
              <a:t>Zweite Ebene</a:t>
            </a:r>
          </a:p>
          <a:p>
            <a:pPr lvl="2"/>
            <a:r>
              <a:rPr lang="de-DE" sz="1600" noProof="0" dirty="0" smtClean="0"/>
              <a:t>Dritte Ebene</a:t>
            </a:r>
            <a:endParaRPr lang="de-DE" noProof="0" dirty="0" smtClean="0"/>
          </a:p>
        </p:txBody>
      </p:sp>
      <p:sp>
        <p:nvSpPr>
          <p:cNvPr id="13" name="Inhaltsplatzhalter 2"/>
          <p:cNvSpPr>
            <a:spLocks noGrp="1"/>
          </p:cNvSpPr>
          <p:nvPr>
            <p:ph idx="15" hasCustomPrompt="1"/>
          </p:nvPr>
        </p:nvSpPr>
        <p:spPr>
          <a:xfrm>
            <a:off x="6196239" y="699752"/>
            <a:ext cx="5574547" cy="559372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smtClean="0"/>
              <a:t>Inhalt durch Klicken bearbeiten</a:t>
            </a:r>
          </a:p>
          <a:p>
            <a:pPr lvl="1"/>
            <a:r>
              <a:rPr lang="de-DE" noProof="0" dirty="0" smtClean="0"/>
              <a:t>Zweite Ebene</a:t>
            </a:r>
          </a:p>
          <a:p>
            <a:pPr lvl="2"/>
            <a:r>
              <a:rPr lang="de-DE" sz="1600" noProof="0" dirty="0" smtClean="0"/>
              <a:t>Dritte Ebene</a:t>
            </a:r>
            <a:endParaRPr lang="de-DE" noProof="0" dirty="0" smtClean="0"/>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en-US" smtClean="0"/>
              <a:t>Ege Korkan | 04.06.2019 | Second W3C Workshop on the Web of Things, 2019  </a:t>
            </a:r>
            <a:endParaRPr lang="en-US" dirty="0" smtClean="0"/>
          </a:p>
        </p:txBody>
      </p:sp>
      <p:sp>
        <p:nvSpPr>
          <p:cNvPr id="7" name="Titel 1"/>
          <p:cNvSpPr>
            <a:spLocks noGrp="1"/>
          </p:cNvSpPr>
          <p:nvPr>
            <p:ph type="title" hasCustomPrompt="1"/>
          </p:nvPr>
        </p:nvSpPr>
        <p:spPr>
          <a:xfrm>
            <a:off x="220270" y="21034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2502154743"/>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220270" y="727586"/>
            <a:ext cx="11345332"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smtClean="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smtClean="0"/>
              <a:t>Ege Korkan | 04.06.2019 | Second W3C Workshop on the Web of Things, 2019  </a:t>
            </a:r>
            <a:endParaRPr lang="de-DE" noProof="0" smtClean="0"/>
          </a:p>
        </p:txBody>
      </p:sp>
      <p:sp>
        <p:nvSpPr>
          <p:cNvPr id="8" name="Inhaltsplatzhalter 9"/>
          <p:cNvSpPr>
            <a:spLocks noGrp="1"/>
          </p:cNvSpPr>
          <p:nvPr>
            <p:ph sz="quarter" idx="18"/>
          </p:nvPr>
        </p:nvSpPr>
        <p:spPr>
          <a:xfrm>
            <a:off x="220269" y="1549408"/>
            <a:ext cx="5859475" cy="4756947"/>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a:lvl3pPr>
          </a:lstStyle>
          <a:p>
            <a:pPr lvl="0"/>
            <a:r>
              <a:rPr lang="de-DE" dirty="0" smtClean="0"/>
              <a:t>Textmasterformate durch Klicken bearbeiten</a:t>
            </a:r>
          </a:p>
          <a:p>
            <a:pPr lvl="1"/>
            <a:r>
              <a:rPr lang="de-DE" dirty="0" smtClean="0"/>
              <a:t>Zweite Ebene</a:t>
            </a:r>
          </a:p>
          <a:p>
            <a:pPr lvl="2"/>
            <a:r>
              <a:rPr lang="de-DE" sz="1600" dirty="0" smtClean="0"/>
              <a:t>Dritte Ebene</a:t>
            </a:r>
            <a:endParaRPr lang="de-DE" dirty="0" smtClean="0"/>
          </a:p>
        </p:txBody>
      </p:sp>
      <p:sp>
        <p:nvSpPr>
          <p:cNvPr id="11" name="Bildplatzhalter 2"/>
          <p:cNvSpPr>
            <a:spLocks noGrp="1"/>
          </p:cNvSpPr>
          <p:nvPr>
            <p:ph type="pic" sz="quarter" idx="14" hasCustomPrompt="1"/>
          </p:nvPr>
        </p:nvSpPr>
        <p:spPr>
          <a:xfrm>
            <a:off x="6112256" y="1549408"/>
            <a:ext cx="5659200" cy="4756947"/>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220270" y="21034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2815819511"/>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16256" y="1557994"/>
            <a:ext cx="12192000" cy="473977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8" name="Textplatzhalter 7"/>
          <p:cNvSpPr>
            <a:spLocks noGrp="1"/>
          </p:cNvSpPr>
          <p:nvPr>
            <p:ph type="body" sz="quarter" idx="13" hasCustomPrompt="1"/>
          </p:nvPr>
        </p:nvSpPr>
        <p:spPr>
          <a:xfrm>
            <a:off x="220270" y="731879"/>
            <a:ext cx="11345332"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smtClean="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smtClean="0"/>
              <a:t>Ege Korkan | 04.06.2019 | Second W3C Workshop on the Web of Things, 2019  </a:t>
            </a:r>
            <a:endParaRPr lang="de-DE" noProof="0" smtClean="0"/>
          </a:p>
        </p:txBody>
      </p:sp>
      <p:sp>
        <p:nvSpPr>
          <p:cNvPr id="8" name="Inhaltsplatzhalter 9"/>
          <p:cNvSpPr>
            <a:spLocks noGrp="1"/>
          </p:cNvSpPr>
          <p:nvPr>
            <p:ph sz="quarter" idx="18"/>
          </p:nvPr>
        </p:nvSpPr>
        <p:spPr>
          <a:xfrm>
            <a:off x="220269" y="1557994"/>
            <a:ext cx="5859475" cy="473977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baseline="0"/>
            </a:lvl3pPr>
          </a:lstStyle>
          <a:p>
            <a:pPr lvl="0"/>
            <a:r>
              <a:rPr lang="de-DE" dirty="0" smtClean="0"/>
              <a:t>Textmasterformate durch Klicken bearbeiten</a:t>
            </a:r>
          </a:p>
          <a:p>
            <a:pPr lvl="1"/>
            <a:r>
              <a:rPr lang="de-DE" dirty="0" smtClean="0"/>
              <a:t>Zweite Ebene</a:t>
            </a:r>
          </a:p>
          <a:p>
            <a:pPr lvl="2"/>
            <a:r>
              <a:rPr lang="de-DE" sz="1600" dirty="0" smtClean="0"/>
              <a:t>Dritte Ebene</a:t>
            </a:r>
            <a:endParaRPr lang="de-DE" dirty="0" smtClean="0"/>
          </a:p>
        </p:txBody>
      </p:sp>
      <p:sp>
        <p:nvSpPr>
          <p:cNvPr id="11" name="Bildplatzhalter 2"/>
          <p:cNvSpPr>
            <a:spLocks noGrp="1"/>
          </p:cNvSpPr>
          <p:nvPr>
            <p:ph type="pic" sz="quarter" idx="14" hasCustomPrompt="1"/>
          </p:nvPr>
        </p:nvSpPr>
        <p:spPr>
          <a:xfrm>
            <a:off x="6112256" y="1557994"/>
            <a:ext cx="5659200" cy="4739775"/>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220270" y="21034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331979540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220270" y="766223"/>
            <a:ext cx="1173704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smtClean="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smtClean="0"/>
              <a:t>Ege Korkan | 04.06.2019 | Second W3C Workshop on the Web of Things, 2019  </a:t>
            </a:r>
            <a:endParaRPr lang="de-DE" noProof="0" smtClean="0"/>
          </a:p>
        </p:txBody>
      </p:sp>
      <p:sp>
        <p:nvSpPr>
          <p:cNvPr id="9" name="Bildplatzhalter 8"/>
          <p:cNvSpPr>
            <a:spLocks noGrp="1"/>
          </p:cNvSpPr>
          <p:nvPr>
            <p:ph type="pic" sz="quarter" idx="17"/>
          </p:nvPr>
        </p:nvSpPr>
        <p:spPr>
          <a:xfrm>
            <a:off x="220270" y="1626682"/>
            <a:ext cx="11737049" cy="4628157"/>
          </a:xfrm>
          <a:prstGeom prst="rect">
            <a:avLst/>
          </a:prstGeom>
        </p:spPr>
        <p:txBody>
          <a:bodyPr/>
          <a:lstStyle/>
          <a:p>
            <a:endParaRPr lang="de-DE"/>
          </a:p>
        </p:txBody>
      </p:sp>
      <p:sp>
        <p:nvSpPr>
          <p:cNvPr id="8" name="Titel 1"/>
          <p:cNvSpPr>
            <a:spLocks noGrp="1"/>
          </p:cNvSpPr>
          <p:nvPr>
            <p:ph type="title" hasCustomPrompt="1"/>
          </p:nvPr>
        </p:nvSpPr>
        <p:spPr>
          <a:xfrm>
            <a:off x="220270" y="210345"/>
            <a:ext cx="1173704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3874992010"/>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220270" y="794411"/>
            <a:ext cx="11748497" cy="5511943"/>
          </a:xfrm>
          <a:prstGeom prst="rect">
            <a:avLst/>
          </a:prstGeom>
        </p:spPr>
        <p:txBody>
          <a:bodyPr/>
          <a:lstStyle>
            <a:lvl1pPr>
              <a:lnSpc>
                <a:spcPct val="114000"/>
              </a:lnSpc>
              <a:defRPr/>
            </a:lvl1pPr>
          </a:lstStyle>
          <a:p>
            <a:endParaRPr lang="de-DE" dirty="0"/>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en-US" smtClean="0"/>
              <a:t>Ege Korkan | 04.06.2019 | Second W3C Workshop on the Web of Things, 2019  </a:t>
            </a:r>
            <a:endParaRPr lang="en-US" dirty="0" smtClean="0"/>
          </a:p>
        </p:txBody>
      </p:sp>
      <p:sp>
        <p:nvSpPr>
          <p:cNvPr id="7" name="Titel 1"/>
          <p:cNvSpPr>
            <a:spLocks noGrp="1"/>
          </p:cNvSpPr>
          <p:nvPr>
            <p:ph type="title" hasCustomPrompt="1"/>
          </p:nvPr>
        </p:nvSpPr>
        <p:spPr>
          <a:xfrm>
            <a:off x="220270" y="210345"/>
            <a:ext cx="11748497"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407840082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12" name="Date Placeholder 16"/>
          <p:cNvSpPr>
            <a:spLocks noGrp="1"/>
          </p:cNvSpPr>
          <p:nvPr>
            <p:ph type="dt" sz="half" idx="2"/>
          </p:nvPr>
        </p:nvSpPr>
        <p:spPr>
          <a:xfrm>
            <a:off x="178859" y="6525344"/>
            <a:ext cx="2844800" cy="216024"/>
          </a:xfrm>
          <a:prstGeom prst="rect">
            <a:avLst/>
          </a:prstGeom>
        </p:spPr>
        <p:txBody>
          <a:bodyPr/>
          <a:lstStyle>
            <a:lvl1pPr algn="l">
              <a:defRPr sz="1100"/>
            </a:lvl1pPr>
          </a:lstStyle>
          <a:p>
            <a:endParaRPr lang="en-SG" dirty="0">
              <a:solidFill>
                <a:prstClr val="black">
                  <a:tint val="75000"/>
                </a:prstClr>
              </a:solidFill>
            </a:endParaRPr>
          </a:p>
        </p:txBody>
      </p:sp>
      <p:sp>
        <p:nvSpPr>
          <p:cNvPr id="13" name="Footer Placeholder 20"/>
          <p:cNvSpPr>
            <a:spLocks noGrp="1"/>
          </p:cNvSpPr>
          <p:nvPr>
            <p:ph type="ftr" sz="quarter" idx="3"/>
          </p:nvPr>
        </p:nvSpPr>
        <p:spPr>
          <a:xfrm>
            <a:off x="4165600" y="6525344"/>
            <a:ext cx="3860800" cy="216024"/>
          </a:xfrm>
          <a:prstGeom prst="rect">
            <a:avLst/>
          </a:prstGeom>
        </p:spPr>
        <p:txBody>
          <a:bodyPr/>
          <a:lstStyle>
            <a:lvl1pPr algn="ctr">
              <a:defRPr sz="1100"/>
            </a:lvl1pPr>
          </a:lstStyle>
          <a:p>
            <a:r>
              <a:rPr lang="en-US" smtClean="0">
                <a:solidFill>
                  <a:prstClr val="black">
                    <a:tint val="75000"/>
                  </a:prstClr>
                </a:solidFill>
              </a:rPr>
              <a:t>Ege Korkan | 04.06.2019 | Second W3C Workshop on the Web of Things, 2019  </a:t>
            </a:r>
            <a:endParaRPr lang="en-SG" dirty="0">
              <a:solidFill>
                <a:prstClr val="black">
                  <a:tint val="75000"/>
                </a:prstClr>
              </a:solidFill>
            </a:endParaRPr>
          </a:p>
        </p:txBody>
      </p:sp>
      <p:sp>
        <p:nvSpPr>
          <p:cNvPr id="14" name="Slide Number Placeholder 21"/>
          <p:cNvSpPr>
            <a:spLocks noGrp="1"/>
          </p:cNvSpPr>
          <p:nvPr>
            <p:ph type="sldNum" sz="quarter" idx="4"/>
          </p:nvPr>
        </p:nvSpPr>
        <p:spPr>
          <a:xfrm>
            <a:off x="9107851" y="6525344"/>
            <a:ext cx="2844800" cy="216024"/>
          </a:xfrm>
          <a:prstGeom prst="rect">
            <a:avLst/>
          </a:prstGeom>
        </p:spPr>
        <p:txBody>
          <a:bodyPr/>
          <a:lstStyle>
            <a:lvl1pPr algn="r">
              <a:defRPr sz="1100"/>
            </a:lvl1pPr>
          </a:lstStyle>
          <a:p>
            <a:fld id="{10FFB683-560E-4C00-8AE4-215E6B7508DF}"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39144422"/>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220268" y="1983014"/>
            <a:ext cx="1163401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smtClean="0"/>
              <a:t>Referent</a:t>
            </a:r>
            <a:br>
              <a:rPr lang="de-DE" noProof="0" dirty="0" smtClean="0"/>
            </a:br>
            <a:r>
              <a:rPr lang="de-DE" noProof="0" dirty="0" smtClean="0"/>
              <a:t>Ort, Datum (Schreibweise: 00. Januar 2015)</a:t>
            </a: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en-US" smtClean="0"/>
              <a:t>Ege Korkan | 04.06.2019 | Second W3C Workshop on the Web of Things, 2019  </a:t>
            </a:r>
            <a:endParaRPr lang="en-US" dirty="0" smtClean="0"/>
          </a:p>
        </p:txBody>
      </p:sp>
      <p:sp>
        <p:nvSpPr>
          <p:cNvPr id="7" name="Titel 1"/>
          <p:cNvSpPr>
            <a:spLocks noGrp="1"/>
          </p:cNvSpPr>
          <p:nvPr>
            <p:ph type="title" hasCustomPrompt="1"/>
          </p:nvPr>
        </p:nvSpPr>
        <p:spPr>
          <a:xfrm>
            <a:off x="220270" y="210345"/>
            <a:ext cx="11634017"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354548512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91">
          <p15:clr>
            <a:srgbClr val="FBAE40"/>
          </p15:clr>
        </p15:guide>
        <p15:guide id="2" pos="111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en-US" smtClean="0"/>
              <a:t>Ege Korkan | 04.06.2019 | Second W3C Workshop on the Web of Things, 2019  </a:t>
            </a:r>
            <a:endParaRPr lang="en-US" dirty="0" smtClean="0"/>
          </a:p>
        </p:txBody>
      </p:sp>
      <p:sp>
        <p:nvSpPr>
          <p:cNvPr id="7" name="Titel 1"/>
          <p:cNvSpPr>
            <a:spLocks noGrp="1"/>
          </p:cNvSpPr>
          <p:nvPr>
            <p:ph type="title" hasCustomPrompt="1"/>
          </p:nvPr>
        </p:nvSpPr>
        <p:spPr>
          <a:xfrm>
            <a:off x="220270" y="210345"/>
            <a:ext cx="11634017"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329340601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91">
          <p15:clr>
            <a:srgbClr val="FBAE40"/>
          </p15:clr>
        </p15:guide>
        <p15:guide id="2" pos="111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220268" y="1983014"/>
            <a:ext cx="1163401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smtClean="0"/>
              <a:t>Referent</a:t>
            </a:r>
            <a:br>
              <a:rPr lang="de-DE" noProof="0" dirty="0" smtClean="0"/>
            </a:br>
            <a:r>
              <a:rPr lang="de-DE" noProof="0" dirty="0" smtClean="0"/>
              <a:t>Ort, Datum (Schreibweise: 00. Januar 2015)</a:t>
            </a: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en-US" smtClean="0"/>
              <a:t>Ege Korkan | 04.06.2019 | Second W3C Workshop on the Web of Things, 2019  </a:t>
            </a:r>
            <a:endParaRPr lang="en-US" dirty="0" smtClean="0"/>
          </a:p>
        </p:txBody>
      </p:sp>
      <p:sp>
        <p:nvSpPr>
          <p:cNvPr id="7" name="Titel 1"/>
          <p:cNvSpPr>
            <a:spLocks noGrp="1"/>
          </p:cNvSpPr>
          <p:nvPr>
            <p:ph type="title" hasCustomPrompt="1"/>
          </p:nvPr>
        </p:nvSpPr>
        <p:spPr>
          <a:xfrm>
            <a:off x="220270" y="210345"/>
            <a:ext cx="11634017"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17185509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91" userDrawn="1">
          <p15:clr>
            <a:srgbClr val="FBAE40"/>
          </p15:clr>
        </p15:guide>
        <p15:guide id="2" pos="1481"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220269" y="811369"/>
            <a:ext cx="11771392" cy="554650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smtClean="0"/>
              <a:t>Inhalt durch Klicken bearbeiten</a:t>
            </a:r>
          </a:p>
          <a:p>
            <a:pPr lvl="1"/>
            <a:r>
              <a:rPr lang="de-DE" noProof="0" dirty="0" smtClean="0"/>
              <a:t>Zweite Ebene</a:t>
            </a:r>
          </a:p>
          <a:p>
            <a:pPr lvl="2"/>
            <a:r>
              <a:rPr lang="de-DE" noProof="0" dirty="0" smtClean="0"/>
              <a:t>Dritte Ebene</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en-US" smtClean="0"/>
              <a:t>Ege Korkan | 04.06.2019 | Second W3C Workshop on the Web of Things, 2019  </a:t>
            </a:r>
            <a:endParaRPr lang="en-US" dirty="0" smtClean="0"/>
          </a:p>
        </p:txBody>
      </p:sp>
      <p:sp>
        <p:nvSpPr>
          <p:cNvPr id="6" name="Titel 1"/>
          <p:cNvSpPr>
            <a:spLocks noGrp="1"/>
          </p:cNvSpPr>
          <p:nvPr>
            <p:ph type="title" hasCustomPrompt="1"/>
          </p:nvPr>
        </p:nvSpPr>
        <p:spPr>
          <a:xfrm>
            <a:off x="220269" y="210345"/>
            <a:ext cx="1177139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55231889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220270" y="1665667"/>
            <a:ext cx="11550516" cy="4649273"/>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smtClean="0"/>
              <a:t>Inhalt durch Klicken bearbeiten</a:t>
            </a:r>
          </a:p>
          <a:p>
            <a:pPr lvl="1"/>
            <a:r>
              <a:rPr lang="de-DE" noProof="0" dirty="0" smtClean="0"/>
              <a:t>Zweite Ebene</a:t>
            </a:r>
          </a:p>
          <a:p>
            <a:pPr lvl="2"/>
            <a:r>
              <a:rPr lang="de-DE" sz="1600" noProof="0" dirty="0" smtClean="0"/>
              <a:t>Dritte Ebene</a:t>
            </a:r>
            <a:endParaRPr lang="de-DE" noProof="0" dirty="0" smtClean="0"/>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en-US" smtClean="0"/>
              <a:t>Ege Korkan | 04.06.2019 | Second W3C Workshop on the Web of Things, 2019  </a:t>
            </a:r>
            <a:endParaRPr lang="en-US" dirty="0" smtClean="0"/>
          </a:p>
        </p:txBody>
      </p:sp>
      <p:sp useBgFill="1">
        <p:nvSpPr>
          <p:cNvPr id="6" name="Textplatzhalter 7"/>
          <p:cNvSpPr>
            <a:spLocks noGrp="1"/>
          </p:cNvSpPr>
          <p:nvPr>
            <p:ph type="body" sz="quarter" idx="13" hasCustomPrompt="1"/>
          </p:nvPr>
        </p:nvSpPr>
        <p:spPr>
          <a:xfrm>
            <a:off x="220270" y="845086"/>
            <a:ext cx="11345332" cy="714951"/>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smtClean="0"/>
              <a:t>Inhalt durch Klicken bearbeiten</a:t>
            </a:r>
          </a:p>
        </p:txBody>
      </p:sp>
      <p:sp>
        <p:nvSpPr>
          <p:cNvPr id="8" name="Titel 1"/>
          <p:cNvSpPr>
            <a:spLocks noGrp="1"/>
          </p:cNvSpPr>
          <p:nvPr>
            <p:ph type="title" hasCustomPrompt="1"/>
          </p:nvPr>
        </p:nvSpPr>
        <p:spPr>
          <a:xfrm>
            <a:off x="220270" y="21034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83709969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220270" y="699752"/>
            <a:ext cx="5779732" cy="559372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baseline="0"/>
            </a:lvl3pPr>
          </a:lstStyle>
          <a:p>
            <a:pPr lvl="0"/>
            <a:r>
              <a:rPr lang="de-DE" noProof="0" dirty="0" smtClean="0"/>
              <a:t>Inhalt durch Klicken bearbeiten</a:t>
            </a:r>
          </a:p>
          <a:p>
            <a:pPr lvl="1"/>
            <a:r>
              <a:rPr lang="de-DE" noProof="0" dirty="0" smtClean="0"/>
              <a:t>Zweite Ebene</a:t>
            </a:r>
          </a:p>
          <a:p>
            <a:pPr lvl="2"/>
            <a:r>
              <a:rPr lang="de-DE" sz="1600" noProof="0" dirty="0" smtClean="0"/>
              <a:t>Dritte Ebene</a:t>
            </a:r>
            <a:endParaRPr lang="de-DE" noProof="0" dirty="0" smtClean="0"/>
          </a:p>
        </p:txBody>
      </p:sp>
      <p:sp>
        <p:nvSpPr>
          <p:cNvPr id="13" name="Inhaltsplatzhalter 2"/>
          <p:cNvSpPr>
            <a:spLocks noGrp="1"/>
          </p:cNvSpPr>
          <p:nvPr>
            <p:ph idx="15" hasCustomPrompt="1"/>
          </p:nvPr>
        </p:nvSpPr>
        <p:spPr>
          <a:xfrm>
            <a:off x="6196239" y="699752"/>
            <a:ext cx="5574547" cy="559372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smtClean="0"/>
              <a:t>Inhalt durch Klicken bearbeiten</a:t>
            </a:r>
          </a:p>
          <a:p>
            <a:pPr lvl="1"/>
            <a:r>
              <a:rPr lang="de-DE" noProof="0" dirty="0" smtClean="0"/>
              <a:t>Zweite Ebene</a:t>
            </a:r>
          </a:p>
          <a:p>
            <a:pPr lvl="2"/>
            <a:r>
              <a:rPr lang="de-DE" sz="1600" noProof="0" dirty="0" smtClean="0"/>
              <a:t>Dritte Ebene</a:t>
            </a:r>
            <a:endParaRPr lang="de-DE" noProof="0" dirty="0" smtClean="0"/>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en-US" smtClean="0"/>
              <a:t>Ege Korkan | 04.06.2019 | Second W3C Workshop on the Web of Things, 2019  </a:t>
            </a:r>
            <a:endParaRPr lang="en-US" dirty="0" smtClean="0"/>
          </a:p>
        </p:txBody>
      </p:sp>
      <p:sp>
        <p:nvSpPr>
          <p:cNvPr id="7" name="Titel 1"/>
          <p:cNvSpPr>
            <a:spLocks noGrp="1"/>
          </p:cNvSpPr>
          <p:nvPr>
            <p:ph type="title" hasCustomPrompt="1"/>
          </p:nvPr>
        </p:nvSpPr>
        <p:spPr>
          <a:xfrm>
            <a:off x="220270" y="21034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2817833268"/>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220270" y="727586"/>
            <a:ext cx="11345332"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smtClean="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smtClean="0"/>
              <a:t>Ege Korkan | 04.06.2019 | Second W3C Workshop on the Web of Things, 2019  </a:t>
            </a:r>
            <a:endParaRPr lang="de-DE" noProof="0" smtClean="0"/>
          </a:p>
        </p:txBody>
      </p:sp>
      <p:sp>
        <p:nvSpPr>
          <p:cNvPr id="8" name="Inhaltsplatzhalter 9"/>
          <p:cNvSpPr>
            <a:spLocks noGrp="1"/>
          </p:cNvSpPr>
          <p:nvPr>
            <p:ph sz="quarter" idx="18"/>
          </p:nvPr>
        </p:nvSpPr>
        <p:spPr>
          <a:xfrm>
            <a:off x="220269" y="1549408"/>
            <a:ext cx="5859475" cy="4756947"/>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a:lvl3pPr>
          </a:lstStyle>
          <a:p>
            <a:pPr lvl="0"/>
            <a:r>
              <a:rPr lang="de-DE" dirty="0" smtClean="0"/>
              <a:t>Textmasterformate durch Klicken bearbeiten</a:t>
            </a:r>
          </a:p>
          <a:p>
            <a:pPr lvl="1"/>
            <a:r>
              <a:rPr lang="de-DE" dirty="0" smtClean="0"/>
              <a:t>Zweite Ebene</a:t>
            </a:r>
          </a:p>
          <a:p>
            <a:pPr lvl="2"/>
            <a:r>
              <a:rPr lang="de-DE" sz="1600" dirty="0" smtClean="0"/>
              <a:t>Dritte Ebene</a:t>
            </a:r>
            <a:endParaRPr lang="de-DE" dirty="0" smtClean="0"/>
          </a:p>
        </p:txBody>
      </p:sp>
      <p:sp>
        <p:nvSpPr>
          <p:cNvPr id="11" name="Bildplatzhalter 2"/>
          <p:cNvSpPr>
            <a:spLocks noGrp="1"/>
          </p:cNvSpPr>
          <p:nvPr>
            <p:ph type="pic" sz="quarter" idx="14" hasCustomPrompt="1"/>
          </p:nvPr>
        </p:nvSpPr>
        <p:spPr>
          <a:xfrm>
            <a:off x="6112256" y="1549408"/>
            <a:ext cx="5659200" cy="4756947"/>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220270" y="21034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4185446098"/>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16256" y="1557994"/>
            <a:ext cx="12192000" cy="473977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8" name="Textplatzhalter 7"/>
          <p:cNvSpPr>
            <a:spLocks noGrp="1"/>
          </p:cNvSpPr>
          <p:nvPr>
            <p:ph type="body" sz="quarter" idx="13" hasCustomPrompt="1"/>
          </p:nvPr>
        </p:nvSpPr>
        <p:spPr>
          <a:xfrm>
            <a:off x="220270" y="731879"/>
            <a:ext cx="11345332"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smtClean="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smtClean="0"/>
              <a:t>Ege Korkan | 04.06.2019 | Second W3C Workshop on the Web of Things, 2019  </a:t>
            </a:r>
            <a:endParaRPr lang="de-DE" noProof="0" smtClean="0"/>
          </a:p>
        </p:txBody>
      </p:sp>
      <p:sp>
        <p:nvSpPr>
          <p:cNvPr id="8" name="Inhaltsplatzhalter 9"/>
          <p:cNvSpPr>
            <a:spLocks noGrp="1"/>
          </p:cNvSpPr>
          <p:nvPr>
            <p:ph sz="quarter" idx="18"/>
          </p:nvPr>
        </p:nvSpPr>
        <p:spPr>
          <a:xfrm>
            <a:off x="220269" y="1557994"/>
            <a:ext cx="5859475" cy="473977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baseline="0"/>
            </a:lvl3pPr>
          </a:lstStyle>
          <a:p>
            <a:pPr lvl="0"/>
            <a:r>
              <a:rPr lang="de-DE" dirty="0" smtClean="0"/>
              <a:t>Textmasterformate durch Klicken bearbeiten</a:t>
            </a:r>
          </a:p>
          <a:p>
            <a:pPr lvl="1"/>
            <a:r>
              <a:rPr lang="de-DE" dirty="0" smtClean="0"/>
              <a:t>Zweite Ebene</a:t>
            </a:r>
          </a:p>
          <a:p>
            <a:pPr lvl="2"/>
            <a:r>
              <a:rPr lang="de-DE" sz="1600" dirty="0" smtClean="0"/>
              <a:t>Dritte Ebene</a:t>
            </a:r>
            <a:endParaRPr lang="de-DE" dirty="0" smtClean="0"/>
          </a:p>
        </p:txBody>
      </p:sp>
      <p:sp>
        <p:nvSpPr>
          <p:cNvPr id="11" name="Bildplatzhalter 2"/>
          <p:cNvSpPr>
            <a:spLocks noGrp="1"/>
          </p:cNvSpPr>
          <p:nvPr>
            <p:ph type="pic" sz="quarter" idx="14" hasCustomPrompt="1"/>
          </p:nvPr>
        </p:nvSpPr>
        <p:spPr>
          <a:xfrm>
            <a:off x="6112256" y="1557994"/>
            <a:ext cx="5659200" cy="4739775"/>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220270" y="21034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1956223611"/>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220270" y="766223"/>
            <a:ext cx="1173704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smtClean="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smtClean="0"/>
              <a:t>Ege Korkan | 04.06.2019 | Second W3C Workshop on the Web of Things, 2019  </a:t>
            </a:r>
            <a:endParaRPr lang="de-DE" noProof="0" smtClean="0"/>
          </a:p>
        </p:txBody>
      </p:sp>
      <p:sp>
        <p:nvSpPr>
          <p:cNvPr id="9" name="Bildplatzhalter 8"/>
          <p:cNvSpPr>
            <a:spLocks noGrp="1"/>
          </p:cNvSpPr>
          <p:nvPr>
            <p:ph type="pic" sz="quarter" idx="17"/>
          </p:nvPr>
        </p:nvSpPr>
        <p:spPr>
          <a:xfrm>
            <a:off x="220270" y="1626682"/>
            <a:ext cx="11737049" cy="4628157"/>
          </a:xfrm>
          <a:prstGeom prst="rect">
            <a:avLst/>
          </a:prstGeom>
        </p:spPr>
        <p:txBody>
          <a:bodyPr/>
          <a:lstStyle/>
          <a:p>
            <a:endParaRPr lang="de-DE"/>
          </a:p>
        </p:txBody>
      </p:sp>
      <p:sp>
        <p:nvSpPr>
          <p:cNvPr id="8" name="Titel 1"/>
          <p:cNvSpPr>
            <a:spLocks noGrp="1"/>
          </p:cNvSpPr>
          <p:nvPr>
            <p:ph type="title" hasCustomPrompt="1"/>
          </p:nvPr>
        </p:nvSpPr>
        <p:spPr>
          <a:xfrm>
            <a:off x="220270" y="210345"/>
            <a:ext cx="1173704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3719996728"/>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220270" y="794411"/>
            <a:ext cx="11748497" cy="5511943"/>
          </a:xfrm>
          <a:prstGeom prst="rect">
            <a:avLst/>
          </a:prstGeom>
        </p:spPr>
        <p:txBody>
          <a:bodyPr/>
          <a:lstStyle>
            <a:lvl1pPr>
              <a:lnSpc>
                <a:spcPct val="114000"/>
              </a:lnSpc>
              <a:defRPr/>
            </a:lvl1pPr>
          </a:lstStyle>
          <a:p>
            <a:endParaRPr lang="de-DE" dirty="0"/>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en-US" smtClean="0"/>
              <a:t>Ege Korkan | 04.06.2019 | Second W3C Workshop on the Web of Things, 2019  </a:t>
            </a:r>
            <a:endParaRPr lang="en-US" dirty="0" smtClean="0"/>
          </a:p>
        </p:txBody>
      </p:sp>
      <p:sp>
        <p:nvSpPr>
          <p:cNvPr id="7" name="Titel 1"/>
          <p:cNvSpPr>
            <a:spLocks noGrp="1"/>
          </p:cNvSpPr>
          <p:nvPr>
            <p:ph type="title" hasCustomPrompt="1"/>
          </p:nvPr>
        </p:nvSpPr>
        <p:spPr>
          <a:xfrm>
            <a:off x="220270" y="210345"/>
            <a:ext cx="11748497"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233469709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12" name="Date Placeholder 16"/>
          <p:cNvSpPr>
            <a:spLocks noGrp="1"/>
          </p:cNvSpPr>
          <p:nvPr>
            <p:ph type="dt" sz="half" idx="2"/>
          </p:nvPr>
        </p:nvSpPr>
        <p:spPr>
          <a:xfrm>
            <a:off x="178859" y="6525344"/>
            <a:ext cx="2844800" cy="216024"/>
          </a:xfrm>
          <a:prstGeom prst="rect">
            <a:avLst/>
          </a:prstGeom>
        </p:spPr>
        <p:txBody>
          <a:bodyPr/>
          <a:lstStyle>
            <a:lvl1pPr algn="l">
              <a:defRPr sz="1100"/>
            </a:lvl1pPr>
          </a:lstStyle>
          <a:p>
            <a:endParaRPr lang="en-SG" dirty="0">
              <a:solidFill>
                <a:prstClr val="black">
                  <a:tint val="75000"/>
                </a:prstClr>
              </a:solidFill>
            </a:endParaRPr>
          </a:p>
        </p:txBody>
      </p:sp>
      <p:sp>
        <p:nvSpPr>
          <p:cNvPr id="13" name="Footer Placeholder 20"/>
          <p:cNvSpPr>
            <a:spLocks noGrp="1"/>
          </p:cNvSpPr>
          <p:nvPr>
            <p:ph type="ftr" sz="quarter" idx="3"/>
          </p:nvPr>
        </p:nvSpPr>
        <p:spPr>
          <a:xfrm>
            <a:off x="4165600" y="6525344"/>
            <a:ext cx="3860800" cy="216024"/>
          </a:xfrm>
          <a:prstGeom prst="rect">
            <a:avLst/>
          </a:prstGeom>
        </p:spPr>
        <p:txBody>
          <a:bodyPr/>
          <a:lstStyle>
            <a:lvl1pPr algn="ctr">
              <a:defRPr sz="1100"/>
            </a:lvl1pPr>
          </a:lstStyle>
          <a:p>
            <a:r>
              <a:rPr lang="en-US" smtClean="0">
                <a:solidFill>
                  <a:prstClr val="black">
                    <a:tint val="75000"/>
                  </a:prstClr>
                </a:solidFill>
              </a:rPr>
              <a:t>Ege Korkan | 04.06.2019 | Second W3C Workshop on the Web of Things, 2019  </a:t>
            </a:r>
            <a:endParaRPr lang="en-SG" dirty="0">
              <a:solidFill>
                <a:prstClr val="black">
                  <a:tint val="75000"/>
                </a:prstClr>
              </a:solidFill>
            </a:endParaRPr>
          </a:p>
        </p:txBody>
      </p:sp>
      <p:sp>
        <p:nvSpPr>
          <p:cNvPr id="14" name="Slide Number Placeholder 21"/>
          <p:cNvSpPr>
            <a:spLocks noGrp="1"/>
          </p:cNvSpPr>
          <p:nvPr>
            <p:ph type="sldNum" sz="quarter" idx="4"/>
          </p:nvPr>
        </p:nvSpPr>
        <p:spPr>
          <a:xfrm>
            <a:off x="9107851" y="6525344"/>
            <a:ext cx="2844800" cy="216024"/>
          </a:xfrm>
          <a:prstGeom prst="rect">
            <a:avLst/>
          </a:prstGeom>
        </p:spPr>
        <p:txBody>
          <a:bodyPr/>
          <a:lstStyle>
            <a:lvl1pPr algn="r">
              <a:defRPr sz="1100"/>
            </a:lvl1pPr>
          </a:lstStyle>
          <a:p>
            <a:fld id="{10FFB683-560E-4C00-8AE4-215E6B7508DF}"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2264077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en-US" smtClean="0"/>
              <a:t>Ege Korkan | 04.06.2019 | Second W3C Workshop on the Web of Things, 2019  </a:t>
            </a:r>
            <a:endParaRPr lang="en-US" dirty="0" smtClean="0"/>
          </a:p>
        </p:txBody>
      </p:sp>
      <p:sp>
        <p:nvSpPr>
          <p:cNvPr id="7" name="Titel 1"/>
          <p:cNvSpPr>
            <a:spLocks noGrp="1"/>
          </p:cNvSpPr>
          <p:nvPr>
            <p:ph type="title" hasCustomPrompt="1"/>
          </p:nvPr>
        </p:nvSpPr>
        <p:spPr>
          <a:xfrm>
            <a:off x="220270" y="210345"/>
            <a:ext cx="11634017"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153357758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91" userDrawn="1">
          <p15:clr>
            <a:srgbClr val="FBAE40"/>
          </p15:clr>
        </p15:guide>
        <p15:guide id="2" pos="148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220269" y="811369"/>
            <a:ext cx="11771392" cy="554650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smtClean="0"/>
              <a:t>Inhalt durch Klicken bearbeiten</a:t>
            </a:r>
          </a:p>
          <a:p>
            <a:pPr lvl="1"/>
            <a:r>
              <a:rPr lang="de-DE" noProof="0" dirty="0" smtClean="0"/>
              <a:t>Zweite Ebene</a:t>
            </a:r>
          </a:p>
          <a:p>
            <a:pPr lvl="2"/>
            <a:r>
              <a:rPr lang="de-DE" noProof="0" dirty="0" smtClean="0"/>
              <a:t>Dritte Ebene</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en-US" smtClean="0"/>
              <a:t>Ege Korkan | 04.06.2019 | Second W3C Workshop on the Web of Things, 2019  </a:t>
            </a:r>
            <a:endParaRPr lang="en-US" dirty="0" smtClean="0"/>
          </a:p>
        </p:txBody>
      </p:sp>
      <p:sp>
        <p:nvSpPr>
          <p:cNvPr id="6" name="Titel 1"/>
          <p:cNvSpPr>
            <a:spLocks noGrp="1"/>
          </p:cNvSpPr>
          <p:nvPr>
            <p:ph type="title" hasCustomPrompt="1"/>
          </p:nvPr>
        </p:nvSpPr>
        <p:spPr>
          <a:xfrm>
            <a:off x="220269" y="210345"/>
            <a:ext cx="1177139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218394874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220270" y="1665667"/>
            <a:ext cx="11550516" cy="4649273"/>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smtClean="0"/>
              <a:t>Inhalt durch Klicken bearbeiten</a:t>
            </a:r>
          </a:p>
          <a:p>
            <a:pPr lvl="1"/>
            <a:r>
              <a:rPr lang="de-DE" noProof="0" dirty="0" smtClean="0"/>
              <a:t>Zweite Ebene</a:t>
            </a:r>
          </a:p>
          <a:p>
            <a:pPr lvl="2"/>
            <a:r>
              <a:rPr lang="de-DE" sz="1600" noProof="0" dirty="0" smtClean="0"/>
              <a:t>Dritte Ebene</a:t>
            </a:r>
            <a:endParaRPr lang="de-DE" noProof="0" dirty="0" smtClean="0"/>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en-US" smtClean="0"/>
              <a:t>Ege Korkan | 04.06.2019 | Second W3C Workshop on the Web of Things, 2019  </a:t>
            </a:r>
            <a:endParaRPr lang="en-US" dirty="0" smtClean="0"/>
          </a:p>
        </p:txBody>
      </p:sp>
      <p:sp useBgFill="1">
        <p:nvSpPr>
          <p:cNvPr id="6" name="Textplatzhalter 7"/>
          <p:cNvSpPr>
            <a:spLocks noGrp="1"/>
          </p:cNvSpPr>
          <p:nvPr>
            <p:ph type="body" sz="quarter" idx="13" hasCustomPrompt="1"/>
          </p:nvPr>
        </p:nvSpPr>
        <p:spPr>
          <a:xfrm>
            <a:off x="220270" y="845086"/>
            <a:ext cx="11345332" cy="714951"/>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smtClean="0"/>
              <a:t>Inhalt durch Klicken bearbeiten</a:t>
            </a:r>
          </a:p>
        </p:txBody>
      </p:sp>
      <p:sp>
        <p:nvSpPr>
          <p:cNvPr id="8" name="Titel 1"/>
          <p:cNvSpPr>
            <a:spLocks noGrp="1"/>
          </p:cNvSpPr>
          <p:nvPr>
            <p:ph type="title" hasCustomPrompt="1"/>
          </p:nvPr>
        </p:nvSpPr>
        <p:spPr>
          <a:xfrm>
            <a:off x="220270" y="21034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218394874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220270" y="699752"/>
            <a:ext cx="5779732" cy="559372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baseline="0"/>
            </a:lvl3pPr>
          </a:lstStyle>
          <a:p>
            <a:pPr lvl="0"/>
            <a:r>
              <a:rPr lang="de-DE" noProof="0" dirty="0" smtClean="0"/>
              <a:t>Inhalt durch Klicken bearbeiten</a:t>
            </a:r>
          </a:p>
          <a:p>
            <a:pPr lvl="1"/>
            <a:r>
              <a:rPr lang="de-DE" noProof="0" dirty="0" smtClean="0"/>
              <a:t>Zweite Ebene</a:t>
            </a:r>
          </a:p>
          <a:p>
            <a:pPr lvl="2"/>
            <a:r>
              <a:rPr lang="de-DE" sz="1600" noProof="0" dirty="0" smtClean="0"/>
              <a:t>Dritte Ebene</a:t>
            </a:r>
            <a:endParaRPr lang="de-DE" noProof="0" dirty="0" smtClean="0"/>
          </a:p>
        </p:txBody>
      </p:sp>
      <p:sp>
        <p:nvSpPr>
          <p:cNvPr id="13" name="Inhaltsplatzhalter 2"/>
          <p:cNvSpPr>
            <a:spLocks noGrp="1"/>
          </p:cNvSpPr>
          <p:nvPr>
            <p:ph idx="15" hasCustomPrompt="1"/>
          </p:nvPr>
        </p:nvSpPr>
        <p:spPr>
          <a:xfrm>
            <a:off x="6196239" y="699752"/>
            <a:ext cx="5574547" cy="559372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smtClean="0"/>
              <a:t>Inhalt durch Klicken bearbeiten</a:t>
            </a:r>
          </a:p>
          <a:p>
            <a:pPr lvl="1"/>
            <a:r>
              <a:rPr lang="de-DE" noProof="0" dirty="0" smtClean="0"/>
              <a:t>Zweite Ebene</a:t>
            </a:r>
          </a:p>
          <a:p>
            <a:pPr lvl="2"/>
            <a:r>
              <a:rPr lang="de-DE" sz="1600" noProof="0" dirty="0" smtClean="0"/>
              <a:t>Dritte Ebene</a:t>
            </a:r>
            <a:endParaRPr lang="de-DE" noProof="0" dirty="0" smtClean="0"/>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en-US" smtClean="0"/>
              <a:t>Ege Korkan | 04.06.2019 | Second W3C Workshop on the Web of Things, 2019  </a:t>
            </a:r>
            <a:endParaRPr lang="en-US" dirty="0" smtClean="0"/>
          </a:p>
        </p:txBody>
      </p:sp>
      <p:sp>
        <p:nvSpPr>
          <p:cNvPr id="7" name="Titel 1"/>
          <p:cNvSpPr>
            <a:spLocks noGrp="1"/>
          </p:cNvSpPr>
          <p:nvPr>
            <p:ph type="title" hasCustomPrompt="1"/>
          </p:nvPr>
        </p:nvSpPr>
        <p:spPr>
          <a:xfrm>
            <a:off x="220270" y="21034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346290140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220270" y="727586"/>
            <a:ext cx="11345332"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smtClean="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smtClean="0"/>
              <a:t>Ege Korkan | 04.06.2019 | Second W3C Workshop on the Web of Things, 2019  </a:t>
            </a:r>
            <a:endParaRPr lang="de-DE" noProof="0" smtClean="0"/>
          </a:p>
        </p:txBody>
      </p:sp>
      <p:sp>
        <p:nvSpPr>
          <p:cNvPr id="8" name="Inhaltsplatzhalter 9"/>
          <p:cNvSpPr>
            <a:spLocks noGrp="1"/>
          </p:cNvSpPr>
          <p:nvPr>
            <p:ph sz="quarter" idx="18"/>
          </p:nvPr>
        </p:nvSpPr>
        <p:spPr>
          <a:xfrm>
            <a:off x="220269" y="1549408"/>
            <a:ext cx="5859475" cy="4756947"/>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a:lvl3pPr>
          </a:lstStyle>
          <a:p>
            <a:pPr lvl="0"/>
            <a:r>
              <a:rPr lang="de-DE" dirty="0" smtClean="0"/>
              <a:t>Textmasterformate durch Klicken bearbeiten</a:t>
            </a:r>
          </a:p>
          <a:p>
            <a:pPr lvl="1"/>
            <a:r>
              <a:rPr lang="de-DE" dirty="0" smtClean="0"/>
              <a:t>Zweite Ebene</a:t>
            </a:r>
          </a:p>
          <a:p>
            <a:pPr lvl="2"/>
            <a:r>
              <a:rPr lang="de-DE" sz="1600" dirty="0" smtClean="0"/>
              <a:t>Dritte Ebene</a:t>
            </a:r>
            <a:endParaRPr lang="de-DE" dirty="0" smtClean="0"/>
          </a:p>
        </p:txBody>
      </p:sp>
      <p:sp>
        <p:nvSpPr>
          <p:cNvPr id="11" name="Bildplatzhalter 2"/>
          <p:cNvSpPr>
            <a:spLocks noGrp="1"/>
          </p:cNvSpPr>
          <p:nvPr>
            <p:ph type="pic" sz="quarter" idx="14" hasCustomPrompt="1"/>
          </p:nvPr>
        </p:nvSpPr>
        <p:spPr>
          <a:xfrm>
            <a:off x="6112256" y="1549408"/>
            <a:ext cx="5659200" cy="4756947"/>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220270" y="21034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smtClean="0"/>
              <a:t>Titel durch Klicken bearbeiten</a:t>
            </a:r>
            <a:endParaRPr lang="de-DE" noProof="0" dirty="0"/>
          </a:p>
        </p:txBody>
      </p:sp>
    </p:spTree>
    <p:extLst>
      <p:ext uri="{BB962C8B-B14F-4D97-AF65-F5344CB8AC3E}">
        <p14:creationId xmlns:p14="http://schemas.microsoft.com/office/powerpoint/2010/main" val="111150819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4.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image" Target="../media/image4.wmf"/></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image" Target="../media/image4.wmf"/><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7.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image" Target="../media/image4.wmf"/><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theme" Target="../theme/theme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image" Target="../media/image4.wmf"/><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9.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ußzeilenplatzhalter 3"/>
          <p:cNvSpPr>
            <a:spLocks noGrp="1"/>
          </p:cNvSpPr>
          <p:nvPr>
            <p:ph type="ftr" sz="quarter" idx="3"/>
          </p:nvPr>
        </p:nvSpPr>
        <p:spPr>
          <a:xfrm>
            <a:off x="414883" y="6473314"/>
            <a:ext cx="10439384" cy="384687"/>
          </a:xfrm>
          <a:prstGeom prst="rect">
            <a:avLst/>
          </a:prstGeom>
        </p:spPr>
        <p:txBody>
          <a:bodyPr vert="horz" lIns="0" tIns="45720" rIns="0" bIns="45720" rtlCol="0" anchor="ctr"/>
          <a:lstStyle>
            <a:lvl1pPr algn="l">
              <a:defRPr sz="1200">
                <a:solidFill>
                  <a:schemeClr val="tx1"/>
                </a:solidFill>
              </a:defRPr>
            </a:lvl1pPr>
          </a:lstStyle>
          <a:p>
            <a:r>
              <a:rPr lang="en-US" smtClean="0"/>
              <a:t>Ege Korkan | 04.06.2019 | Second W3C Workshop on the Web of Things, 2019  </a:t>
            </a:r>
            <a:endParaRPr lang="en-US" dirty="0" smtClean="0"/>
          </a:p>
        </p:txBody>
      </p:sp>
      <p:sp>
        <p:nvSpPr>
          <p:cNvPr id="11" name="Foliennummernplatzhalter 4"/>
          <p:cNvSpPr>
            <a:spLocks noGrp="1"/>
          </p:cNvSpPr>
          <p:nvPr>
            <p:ph type="sldNum" sz="quarter" idx="4"/>
          </p:nvPr>
        </p:nvSpPr>
        <p:spPr>
          <a:xfrm>
            <a:off x="9033245" y="6473314"/>
            <a:ext cx="2736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a:t>
            </a:fld>
            <a:endParaRPr lang="de-DE" dirty="0"/>
          </a:p>
        </p:txBody>
      </p:sp>
      <p:pic>
        <p:nvPicPr>
          <p:cNvPr id="5" name="Bild 4" descr="TUM-blau-Jubiläumsbadge-blau-A4-oben.png"/>
          <p:cNvPicPr>
            <a:picLocks noChangeAspect="1"/>
          </p:cNvPicPr>
          <p:nvPr userDrawn="1"/>
        </p:nvPicPr>
        <p:blipFill>
          <a:blip r:embed="rId3"/>
          <a:stretch>
            <a:fillRect/>
          </a:stretch>
        </p:blipFill>
        <p:spPr>
          <a:xfrm>
            <a:off x="9572708" y="0"/>
            <a:ext cx="2619292" cy="960408"/>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Lst>
  <p:timing>
    <p:tnLst>
      <p:par>
        <p:cTn id="1" dur="indefinite" restart="never" nodeType="tmRoot"/>
      </p:par>
    </p:tnLst>
  </p:timing>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10284440" y="6545779"/>
            <a:ext cx="1487168" cy="210507"/>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a:t>
            </a:fld>
            <a:endParaRPr lang="de-DE" sz="1200" dirty="0" smtClean="0">
              <a:latin typeface="+mn-lt"/>
              <a:cs typeface="Arial" pitchFamily="34" charset="0"/>
            </a:endParaRPr>
          </a:p>
        </p:txBody>
      </p:sp>
      <p:pic>
        <p:nvPicPr>
          <p:cNvPr id="5" name="Bild 4" descr="Fahnen_HG.jpg"/>
          <p:cNvPicPr>
            <a:picLocks noChangeAspect="1"/>
          </p:cNvPicPr>
          <p:nvPr/>
        </p:nvPicPr>
        <p:blipFill>
          <a:blip r:embed="rId3" cstate="screen"/>
          <a:srcRect/>
          <a:stretch>
            <a:fillRect/>
          </a:stretch>
        </p:blipFill>
        <p:spPr>
          <a:xfrm>
            <a:off x="-56709" y="0"/>
            <a:ext cx="12246708" cy="6858000"/>
          </a:xfrm>
          <a:prstGeom prst="rect">
            <a:avLst/>
          </a:prstGeom>
        </p:spPr>
      </p:pic>
      <p:pic>
        <p:nvPicPr>
          <p:cNvPr id="7" name="Bild 6" descr="20150416 tum logo blau png final.png"/>
          <p:cNvPicPr>
            <a:picLocks noChangeAspect="1"/>
          </p:cNvPicPr>
          <p:nvPr/>
        </p:nvPicPr>
        <p:blipFill>
          <a:blip r:embed="rId4"/>
          <a:stretch>
            <a:fillRect/>
          </a:stretch>
        </p:blipFill>
        <p:spPr>
          <a:xfrm>
            <a:off x="10963503" y="324650"/>
            <a:ext cx="799629" cy="320400"/>
          </a:xfrm>
          <a:prstGeom prst="rect">
            <a:avLst/>
          </a:prstGeom>
        </p:spPr>
      </p:pic>
      <p:sp>
        <p:nvSpPr>
          <p:cNvPr id="8" name="Foliennummernplatzhalter 4"/>
          <p:cNvSpPr>
            <a:spLocks noGrp="1"/>
          </p:cNvSpPr>
          <p:nvPr>
            <p:ph type="sldNum" sz="quarter" idx="4"/>
          </p:nvPr>
        </p:nvSpPr>
        <p:spPr>
          <a:xfrm>
            <a:off x="9033245" y="6473314"/>
            <a:ext cx="2736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noProof="0" smtClean="0"/>
              <a:pPr/>
              <a:t>‹#›</a:t>
            </a:fld>
            <a:endParaRPr lang="de-DE" noProof="0"/>
          </a:p>
        </p:txBody>
      </p:sp>
      <p:sp>
        <p:nvSpPr>
          <p:cNvPr id="10" name="Fußzeilenplatzhalter 3"/>
          <p:cNvSpPr>
            <a:spLocks noGrp="1"/>
          </p:cNvSpPr>
          <p:nvPr>
            <p:ph type="ftr" sz="quarter" idx="3"/>
          </p:nvPr>
        </p:nvSpPr>
        <p:spPr>
          <a:xfrm>
            <a:off x="414883" y="6473314"/>
            <a:ext cx="8619040" cy="365125"/>
          </a:xfrm>
          <a:prstGeom prst="rect">
            <a:avLst/>
          </a:prstGeom>
        </p:spPr>
        <p:txBody>
          <a:bodyPr vert="horz" lIns="0" tIns="45720" rIns="0" bIns="45720" rtlCol="0" anchor="ctr"/>
          <a:lstStyle>
            <a:lvl1pPr algn="l">
              <a:defRPr sz="1200">
                <a:solidFill>
                  <a:schemeClr val="bg1"/>
                </a:solidFill>
              </a:defRPr>
            </a:lvl1pPr>
          </a:lstStyle>
          <a:p>
            <a:r>
              <a:rPr lang="en-US" smtClean="0"/>
              <a:t>Ege Korkan | 04.06.2019 | Second W3C Workshop on the Web of Things, 2019  </a:t>
            </a:r>
            <a:endParaRPr lang="en-US" dirty="0" smtClean="0"/>
          </a:p>
        </p:txBody>
      </p:sp>
    </p:spTree>
  </p:cSld>
  <p:clrMap bg1="lt1" tx1="dk1" bg2="lt2" tx2="dk2" accent1="accent1" accent2="accent2" accent3="accent3" accent4="accent4" accent5="accent5" accent6="accent6" hlink="hlink" folHlink="folHlink"/>
  <p:sldLayoutIdLst>
    <p:sldLayoutId id="2147483669" r:id="rId1"/>
  </p:sldLayoutIdLst>
  <p:timing>
    <p:tnLst>
      <p:par>
        <p:cTn id="1" dur="indefinite" restart="never" nodeType="tmRoot"/>
      </p:par>
    </p:tnLst>
  </p:timing>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9033245" y="6473314"/>
            <a:ext cx="2736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414883" y="6473314"/>
            <a:ext cx="8619040" cy="365125"/>
          </a:xfrm>
          <a:prstGeom prst="rect">
            <a:avLst/>
          </a:prstGeom>
        </p:spPr>
        <p:txBody>
          <a:bodyPr vert="horz" lIns="0" tIns="45720" rIns="0" bIns="45720" rtlCol="0" anchor="ctr"/>
          <a:lstStyle>
            <a:lvl1pPr algn="l">
              <a:defRPr sz="1200">
                <a:solidFill>
                  <a:schemeClr val="tx1"/>
                </a:solidFill>
              </a:defRPr>
            </a:lvl1pPr>
          </a:lstStyle>
          <a:p>
            <a:r>
              <a:rPr lang="en-US" smtClean="0"/>
              <a:t>Ege Korkan | 04.06.2019 | Second W3C Workshop on the Web of Things, 2019  </a:t>
            </a:r>
            <a:endParaRPr lang="en-US" dirty="0" smtClean="0"/>
          </a:p>
        </p:txBody>
      </p:sp>
      <p:sp>
        <p:nvSpPr>
          <p:cNvPr id="11" name="Textfeld 10"/>
          <p:cNvSpPr txBox="1"/>
          <p:nvPr userDrawn="1"/>
        </p:nvSpPr>
        <p:spPr>
          <a:xfrm>
            <a:off x="427201" y="314326"/>
            <a:ext cx="10266200" cy="348403"/>
          </a:xfrm>
          <a:prstGeom prst="rect">
            <a:avLst/>
          </a:prstGeom>
          <a:noFill/>
        </p:spPr>
        <p:txBody>
          <a:bodyPr wrap="square" lIns="0" tIns="0" rIns="0" bIns="0" rtlCol="0">
            <a:spAutoFit/>
          </a:bodyPr>
          <a:lstStyle/>
          <a:p>
            <a:pPr>
              <a:lnSpc>
                <a:spcPct val="94000"/>
              </a:lnSpc>
              <a:tabLst/>
            </a:pPr>
            <a:r>
              <a:rPr lang="de-DE" sz="800" dirty="0" smtClean="0">
                <a:solidFill>
                  <a:schemeClr val="tx2"/>
                </a:solidFill>
                <a:latin typeface="+mn-lt"/>
              </a:rPr>
              <a:t>Assistant </a:t>
            </a:r>
            <a:r>
              <a:rPr lang="de-DE" sz="800" dirty="0" err="1" smtClean="0">
                <a:solidFill>
                  <a:schemeClr val="tx2"/>
                </a:solidFill>
                <a:latin typeface="+mn-lt"/>
              </a:rPr>
              <a:t>Professorship</a:t>
            </a:r>
            <a:r>
              <a:rPr lang="de-DE" sz="800" dirty="0" smtClean="0">
                <a:solidFill>
                  <a:schemeClr val="tx2"/>
                </a:solidFill>
                <a:latin typeface="+mn-lt"/>
              </a:rPr>
              <a:t> </a:t>
            </a:r>
            <a:r>
              <a:rPr lang="de-DE" sz="800" dirty="0" err="1" smtClean="0">
                <a:solidFill>
                  <a:schemeClr val="tx2"/>
                </a:solidFill>
                <a:latin typeface="+mn-lt"/>
              </a:rPr>
              <a:t>of</a:t>
            </a:r>
            <a:r>
              <a:rPr lang="de-DE" sz="800" baseline="0" dirty="0" smtClean="0">
                <a:solidFill>
                  <a:schemeClr val="tx2"/>
                </a:solidFill>
                <a:latin typeface="+mn-lt"/>
              </a:rPr>
              <a:t> Embedded Systems </a:t>
            </a:r>
            <a:r>
              <a:rPr lang="de-DE" sz="800" baseline="0" dirty="0" err="1" smtClean="0">
                <a:solidFill>
                  <a:schemeClr val="tx2"/>
                </a:solidFill>
                <a:latin typeface="+mn-lt"/>
              </a:rPr>
              <a:t>and</a:t>
            </a:r>
            <a:r>
              <a:rPr lang="de-DE" sz="800" baseline="0" dirty="0" smtClean="0">
                <a:solidFill>
                  <a:schemeClr val="tx2"/>
                </a:solidFill>
                <a:latin typeface="+mn-lt"/>
              </a:rPr>
              <a:t> Internet </a:t>
            </a:r>
            <a:r>
              <a:rPr lang="de-DE" sz="800" baseline="0" dirty="0" err="1" smtClean="0">
                <a:solidFill>
                  <a:schemeClr val="tx2"/>
                </a:solidFill>
                <a:latin typeface="+mn-lt"/>
              </a:rPr>
              <a:t>of</a:t>
            </a:r>
            <a:r>
              <a:rPr lang="de-DE" sz="800" baseline="0" dirty="0" smtClean="0">
                <a:solidFill>
                  <a:schemeClr val="tx2"/>
                </a:solidFill>
                <a:latin typeface="+mn-lt"/>
              </a:rPr>
              <a:t> Things</a:t>
            </a:r>
            <a:endParaRPr lang="de-DE" sz="800" dirty="0" smtClean="0">
              <a:solidFill>
                <a:schemeClr val="tx2"/>
              </a:solidFill>
              <a:latin typeface="+mn-lt"/>
            </a:endParaRPr>
          </a:p>
          <a:p>
            <a:pPr>
              <a:lnSpc>
                <a:spcPct val="94000"/>
              </a:lnSpc>
              <a:tabLst/>
            </a:pPr>
            <a:r>
              <a:rPr lang="de-DE" sz="800" dirty="0" smtClean="0">
                <a:solidFill>
                  <a:schemeClr val="tx2"/>
                </a:solidFill>
                <a:latin typeface="+mn-lt"/>
              </a:rPr>
              <a:t>Department </a:t>
            </a:r>
            <a:r>
              <a:rPr lang="de-DE" sz="800" dirty="0" err="1" smtClean="0">
                <a:solidFill>
                  <a:schemeClr val="tx2"/>
                </a:solidFill>
                <a:latin typeface="+mn-lt"/>
              </a:rPr>
              <a:t>of</a:t>
            </a:r>
            <a:r>
              <a:rPr lang="de-DE" sz="800" dirty="0" smtClean="0">
                <a:solidFill>
                  <a:schemeClr val="tx2"/>
                </a:solidFill>
                <a:latin typeface="+mn-lt"/>
              </a:rPr>
              <a:t> </a:t>
            </a:r>
            <a:r>
              <a:rPr lang="de-DE" sz="800" dirty="0" err="1" smtClean="0">
                <a:solidFill>
                  <a:schemeClr val="tx2"/>
                </a:solidFill>
                <a:latin typeface="+mn-lt"/>
              </a:rPr>
              <a:t>Electrical</a:t>
            </a:r>
            <a:r>
              <a:rPr lang="de-DE" sz="800" dirty="0" smtClean="0">
                <a:solidFill>
                  <a:schemeClr val="tx2"/>
                </a:solidFill>
                <a:latin typeface="+mn-lt"/>
              </a:rPr>
              <a:t> </a:t>
            </a:r>
            <a:r>
              <a:rPr lang="de-DE" sz="800" dirty="0" err="1" smtClean="0">
                <a:solidFill>
                  <a:schemeClr val="tx2"/>
                </a:solidFill>
                <a:latin typeface="+mn-lt"/>
              </a:rPr>
              <a:t>and</a:t>
            </a:r>
            <a:r>
              <a:rPr lang="de-DE" sz="800" dirty="0" smtClean="0">
                <a:solidFill>
                  <a:schemeClr val="tx2"/>
                </a:solidFill>
                <a:latin typeface="+mn-lt"/>
              </a:rPr>
              <a:t> Computer Engineering</a:t>
            </a:r>
          </a:p>
          <a:p>
            <a:pPr>
              <a:lnSpc>
                <a:spcPct val="94000"/>
              </a:lnSpc>
              <a:tabLst/>
            </a:pPr>
            <a:r>
              <a:rPr lang="de-DE" sz="800" dirty="0" smtClean="0">
                <a:solidFill>
                  <a:schemeClr val="tx2"/>
                </a:solidFill>
                <a:latin typeface="+mn-lt"/>
              </a:rPr>
              <a:t>Technical University </a:t>
            </a:r>
            <a:r>
              <a:rPr lang="de-DE" sz="800" dirty="0" err="1" smtClean="0">
                <a:solidFill>
                  <a:schemeClr val="tx2"/>
                </a:solidFill>
                <a:latin typeface="+mn-lt"/>
              </a:rPr>
              <a:t>of</a:t>
            </a:r>
            <a:r>
              <a:rPr lang="de-DE" sz="800" dirty="0" smtClean="0">
                <a:solidFill>
                  <a:schemeClr val="tx2"/>
                </a:solidFill>
                <a:latin typeface="+mn-lt"/>
              </a:rPr>
              <a:t> </a:t>
            </a:r>
            <a:r>
              <a:rPr lang="de-DE" sz="800" dirty="0" err="1" smtClean="0">
                <a:solidFill>
                  <a:schemeClr val="tx2"/>
                </a:solidFill>
                <a:latin typeface="+mn-lt"/>
              </a:rPr>
              <a:t>Munich</a:t>
            </a:r>
            <a:endParaRPr lang="de-DE" sz="800" dirty="0" smtClean="0">
              <a:solidFill>
                <a:schemeClr val="tx2"/>
              </a:solidFill>
              <a:latin typeface="+mn-lt"/>
            </a:endParaRPr>
          </a:p>
        </p:txBody>
      </p:sp>
      <p:pic>
        <p:nvPicPr>
          <p:cNvPr id="7" name="Bild 4" descr="TUM-blau-Jubiläumsbadge-blau-A4-oben.png"/>
          <p:cNvPicPr>
            <a:picLocks noChangeAspect="1"/>
          </p:cNvPicPr>
          <p:nvPr userDrawn="1"/>
        </p:nvPicPr>
        <p:blipFill>
          <a:blip r:embed="rId3"/>
          <a:stretch>
            <a:fillRect/>
          </a:stretch>
        </p:blipFill>
        <p:spPr>
          <a:xfrm>
            <a:off x="9572708" y="0"/>
            <a:ext cx="2619292" cy="960408"/>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Lst>
  <p:timing>
    <p:tnLst>
      <p:par>
        <p:cTn id="1" dur="indefinite" restart="never" nodeType="tmRoot"/>
      </p:par>
    </p:tnLst>
  </p:timing>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a:xfrm>
            <a:off x="7384750" y="6473314"/>
            <a:ext cx="1132479" cy="365125"/>
          </a:xfrm>
          <a:prstGeom prst="rect">
            <a:avLst/>
          </a:prstGeom>
        </p:spPr>
        <p:txBody>
          <a:bodyPr vert="horz" lIns="0" tIns="45720" rIns="0" bIns="45720" rtlCol="0" anchor="ctr"/>
          <a:lstStyle>
            <a:lvl1pPr algn="ctr">
              <a:defRPr sz="1000">
                <a:solidFill>
                  <a:schemeClr val="bg2"/>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220269" y="6473314"/>
            <a:ext cx="6969867" cy="365125"/>
          </a:xfrm>
          <a:prstGeom prst="rect">
            <a:avLst/>
          </a:prstGeom>
        </p:spPr>
        <p:txBody>
          <a:bodyPr vert="horz" lIns="0" tIns="45720" rIns="0" bIns="45720" rtlCol="0" anchor="ctr"/>
          <a:lstStyle>
            <a:lvl1pPr algn="l">
              <a:defRPr sz="1000">
                <a:solidFill>
                  <a:schemeClr val="bg2"/>
                </a:solidFill>
              </a:defRPr>
            </a:lvl1pPr>
          </a:lstStyle>
          <a:p>
            <a:r>
              <a:rPr lang="en-US" smtClean="0"/>
              <a:t>Ege Korkan | 04.06.2019 | Second W3C Workshop on the Web of Things, 2019  </a:t>
            </a:r>
            <a:endParaRPr lang="en-US" dirty="0" smtClean="0"/>
          </a:p>
        </p:txBody>
      </p:sp>
      <p:pic>
        <p:nvPicPr>
          <p:cNvPr id="12" name="Bild 2" descr="20150416 tum logo blau png final.png"/>
          <p:cNvPicPr>
            <a:picLocks noChangeAspect="1"/>
          </p:cNvPicPr>
          <p:nvPr userDrawn="1"/>
        </p:nvPicPr>
        <p:blipFill>
          <a:blip r:embed="rId14"/>
          <a:stretch>
            <a:fillRect/>
          </a:stretch>
        </p:blipFill>
        <p:spPr>
          <a:xfrm>
            <a:off x="11417705" y="6465624"/>
            <a:ext cx="608352" cy="320400"/>
          </a:xfrm>
          <a:prstGeom prst="rect">
            <a:avLst/>
          </a:prstGeom>
        </p:spPr>
      </p:pic>
      <p:sp>
        <p:nvSpPr>
          <p:cNvPr id="13" name="Textfeld 12"/>
          <p:cNvSpPr txBox="1"/>
          <p:nvPr userDrawn="1"/>
        </p:nvSpPr>
        <p:spPr>
          <a:xfrm>
            <a:off x="10068027" y="6496714"/>
            <a:ext cx="1478467" cy="289310"/>
          </a:xfrm>
          <a:prstGeom prst="rect">
            <a:avLst/>
          </a:prstGeom>
          <a:noFill/>
        </p:spPr>
        <p:txBody>
          <a:bodyPr wrap="square" lIns="0" tIns="0" rIns="0" bIns="0" rtlCol="0">
            <a:spAutoFit/>
          </a:bodyPr>
          <a:lstStyle/>
          <a:p>
            <a:pPr>
              <a:lnSpc>
                <a:spcPct val="94000"/>
              </a:lnSpc>
              <a:tabLst/>
            </a:pPr>
            <a:r>
              <a:rPr lang="de-DE" sz="1000" baseline="0" dirty="0" smtClean="0">
                <a:solidFill>
                  <a:schemeClr val="bg2"/>
                </a:solidFill>
                <a:latin typeface="+mn-lt"/>
              </a:rPr>
              <a:t>Embedded Systems </a:t>
            </a:r>
          </a:p>
          <a:p>
            <a:pPr>
              <a:lnSpc>
                <a:spcPct val="94000"/>
              </a:lnSpc>
              <a:tabLst/>
            </a:pPr>
            <a:r>
              <a:rPr lang="de-DE" sz="1000" baseline="0" dirty="0" err="1" smtClean="0">
                <a:solidFill>
                  <a:schemeClr val="bg2"/>
                </a:solidFill>
                <a:latin typeface="+mn-lt"/>
              </a:rPr>
              <a:t>and</a:t>
            </a:r>
            <a:r>
              <a:rPr lang="de-DE" sz="1000" baseline="0" dirty="0" smtClean="0">
                <a:solidFill>
                  <a:schemeClr val="bg2"/>
                </a:solidFill>
                <a:latin typeface="+mn-lt"/>
              </a:rPr>
              <a:t> Internet </a:t>
            </a:r>
            <a:r>
              <a:rPr lang="de-DE" sz="1000" baseline="0" dirty="0" err="1" smtClean="0">
                <a:solidFill>
                  <a:schemeClr val="bg2"/>
                </a:solidFill>
                <a:latin typeface="+mn-lt"/>
              </a:rPr>
              <a:t>of</a:t>
            </a:r>
            <a:r>
              <a:rPr lang="de-DE" sz="1000" baseline="0" dirty="0" smtClean="0">
                <a:solidFill>
                  <a:schemeClr val="bg2"/>
                </a:solidFill>
                <a:latin typeface="+mn-lt"/>
              </a:rPr>
              <a:t> Things</a:t>
            </a:r>
          </a:p>
        </p:txBody>
      </p:sp>
    </p:spTree>
  </p:cSld>
  <p:clrMap bg1="lt1" tx1="dk1" bg2="lt2" tx2="dk2" accent1="accent1" accent2="accent2" accent3="accent3" accent4="accent4" accent5="accent5" accent6="accent6" hlink="hlink" folHlink="folHlink"/>
  <p:sldLayoutIdLst>
    <p:sldLayoutId id="2147483662" r:id="rId1"/>
    <p:sldLayoutId id="2147483713" r:id="rId2"/>
    <p:sldLayoutId id="2147483654" r:id="rId3"/>
    <p:sldLayoutId id="2147483704" r:id="rId4"/>
    <p:sldLayoutId id="2147483657" r:id="rId5"/>
    <p:sldLayoutId id="2147483711" r:id="rId6"/>
    <p:sldLayoutId id="2147483703" r:id="rId7"/>
    <p:sldLayoutId id="2147483653" r:id="rId8"/>
    <p:sldLayoutId id="2147483656" r:id="rId9"/>
    <p:sldLayoutId id="2147483712" r:id="rId10"/>
    <p:sldLayoutId id="2147483714" r:id="rId11"/>
    <p:sldLayoutId id="2147483715" r:id="rId12"/>
  </p:sldLayoutIdLst>
  <p:timing>
    <p:tnLst>
      <p:par>
        <p:cTn id="1" dur="indefinite" restart="never" nodeType="tmRoot"/>
      </p:par>
    </p:tnLst>
  </p:timing>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91" userDrawn="1">
          <p15:clr>
            <a:srgbClr val="F26B43"/>
          </p15:clr>
        </p15:guide>
        <p15:guide id="2" pos="12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smtClean="0"/>
          </a:p>
        </p:txBody>
      </p:sp>
      <p:pic>
        <p:nvPicPr>
          <p:cNvPr id="4" name="Bild 3" descr="20150416 tum logo blau png final.png"/>
          <p:cNvPicPr>
            <a:picLocks noChangeAspect="1"/>
          </p:cNvPicPr>
          <p:nvPr/>
        </p:nvPicPr>
        <p:blipFill>
          <a:blip r:embed="rId3"/>
          <a:stretch>
            <a:fillRect/>
          </a:stretch>
        </p:blipFill>
        <p:spPr bwMode="black">
          <a:xfrm>
            <a:off x="10963505" y="324650"/>
            <a:ext cx="799631" cy="320400"/>
          </a:xfrm>
          <a:prstGeom prst="rect">
            <a:avLst/>
          </a:prstGeom>
        </p:spPr>
      </p:pic>
      <p:sp>
        <p:nvSpPr>
          <p:cNvPr id="7" name="Foliennummernplatzhalter 4"/>
          <p:cNvSpPr>
            <a:spLocks noGrp="1"/>
          </p:cNvSpPr>
          <p:nvPr>
            <p:ph type="sldNum" sz="quarter" idx="4"/>
          </p:nvPr>
        </p:nvSpPr>
        <p:spPr>
          <a:xfrm>
            <a:off x="9033245" y="6473314"/>
            <a:ext cx="2736000" cy="365125"/>
          </a:xfrm>
          <a:prstGeom prst="rect">
            <a:avLst/>
          </a:prstGeom>
        </p:spPr>
        <p:txBody>
          <a:bodyPr vert="horz" lIns="0" tIns="45720" rIns="0" bIns="45720" rtlCol="0" anchor="ctr"/>
          <a:lstStyle>
            <a:lvl1pPr algn="r">
              <a:defRPr sz="1200">
                <a:solidFill>
                  <a:schemeClr val="bg1"/>
                </a:solidFill>
              </a:defRPr>
            </a:lvl1pPr>
          </a:lstStyle>
          <a:p>
            <a:fld id="{CE58CB1E-F828-4F11-99E0-327109AF9DA4}" type="slidenum">
              <a:rPr lang="de-DE" smtClean="0"/>
              <a:pPr/>
              <a:t>‹#›</a:t>
            </a:fld>
            <a:endParaRPr lang="de-DE" dirty="0"/>
          </a:p>
        </p:txBody>
      </p:sp>
      <p:sp>
        <p:nvSpPr>
          <p:cNvPr id="8" name="Fußzeilenplatzhalter 3"/>
          <p:cNvSpPr>
            <a:spLocks noGrp="1"/>
          </p:cNvSpPr>
          <p:nvPr>
            <p:ph type="ftr" sz="quarter" idx="3"/>
          </p:nvPr>
        </p:nvSpPr>
        <p:spPr>
          <a:xfrm>
            <a:off x="414883" y="6473314"/>
            <a:ext cx="8619040" cy="365125"/>
          </a:xfrm>
          <a:prstGeom prst="rect">
            <a:avLst/>
          </a:prstGeom>
        </p:spPr>
        <p:txBody>
          <a:bodyPr vert="horz" lIns="0" tIns="45720" rIns="0" bIns="45720" rtlCol="0" anchor="ctr"/>
          <a:lstStyle>
            <a:lvl1pPr algn="l">
              <a:defRPr sz="1200">
                <a:solidFill>
                  <a:schemeClr val="bg1"/>
                </a:solidFill>
              </a:defRPr>
            </a:lvl1pPr>
          </a:lstStyle>
          <a:p>
            <a:r>
              <a:rPr lang="en-US" smtClean="0"/>
              <a:t>Ege Korkan | 04.06.2019 | Second W3C Workshop on the Web of Things, 2019  </a:t>
            </a:r>
            <a:endParaRPr lang="en-US" dirty="0" smtClean="0"/>
          </a:p>
        </p:txBody>
      </p:sp>
    </p:spTree>
  </p:cSld>
  <p:clrMap bg1="lt1" tx1="dk1" bg2="lt2" tx2="dk2" accent1="accent1" accent2="accent2" accent3="accent3" accent4="accent4" accent5="accent5" accent6="accent6" hlink="hlink" folHlink="folHlink"/>
  <p:sldLayoutIdLst>
    <p:sldLayoutId id="2147483685" r:id="rId1"/>
  </p:sldLayoutIdLst>
  <p:timing>
    <p:tnLst>
      <p:par>
        <p:cTn id="1" dur="indefinite" restart="never" nodeType="tmRoot"/>
      </p:par>
    </p:tnLst>
  </p:timing>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smtClean="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10963503" y="324650"/>
            <a:ext cx="799629" cy="320400"/>
          </a:xfrm>
          <a:prstGeom prst="rect">
            <a:avLst/>
          </a:prstGeom>
        </p:spPr>
      </p:pic>
      <p:sp>
        <p:nvSpPr>
          <p:cNvPr id="9" name="Foliennummernplatzhalter 4"/>
          <p:cNvSpPr>
            <a:spLocks noGrp="1"/>
          </p:cNvSpPr>
          <p:nvPr>
            <p:ph type="sldNum" sz="quarter" idx="4"/>
          </p:nvPr>
        </p:nvSpPr>
        <p:spPr>
          <a:xfrm>
            <a:off x="9033245" y="6473314"/>
            <a:ext cx="2736000" cy="365125"/>
          </a:xfrm>
          <a:prstGeom prst="rect">
            <a:avLst/>
          </a:prstGeom>
        </p:spPr>
        <p:txBody>
          <a:bodyPr vert="horz" lIns="0" tIns="45720" rIns="0" bIns="45720" rtlCol="0" anchor="ctr"/>
          <a:lstStyle>
            <a:lvl1pPr algn="r">
              <a:defRPr sz="1200">
                <a:solidFill>
                  <a:schemeClr val="bg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414883" y="6473314"/>
            <a:ext cx="8619040" cy="365125"/>
          </a:xfrm>
          <a:prstGeom prst="rect">
            <a:avLst/>
          </a:prstGeom>
        </p:spPr>
        <p:txBody>
          <a:bodyPr vert="horz" lIns="0" tIns="45720" rIns="0" bIns="45720" rtlCol="0" anchor="ctr"/>
          <a:lstStyle>
            <a:lvl1pPr algn="l">
              <a:defRPr sz="1200">
                <a:solidFill>
                  <a:schemeClr val="bg1"/>
                </a:solidFill>
              </a:defRPr>
            </a:lvl1pPr>
          </a:lstStyle>
          <a:p>
            <a:r>
              <a:rPr lang="en-US" smtClean="0"/>
              <a:t>Ege Korkan | 04.06.2019 | Second W3C Workshop on the Web of Things, 2019  </a:t>
            </a:r>
            <a:endParaRPr lang="en-US" dirty="0" smtClean="0"/>
          </a:p>
        </p:txBody>
      </p:sp>
    </p:spTree>
  </p:cSld>
  <p:clrMap bg1="lt1" tx1="dk1" bg2="lt2" tx2="dk2" accent1="accent1" accent2="accent2" accent3="accent3" accent4="accent4" accent5="accent5" accent6="accent6" hlink="hlink" folHlink="folHlink"/>
  <p:sldLayoutIdLst>
    <p:sldLayoutId id="2147483698" r:id="rId1"/>
  </p:sldLayoutIdLst>
  <p:timing>
    <p:tnLst>
      <p:par>
        <p:cTn id="1" dur="indefinite" restart="never" nodeType="tmRoot"/>
      </p:par>
    </p:tnLst>
  </p:timing>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2"/>
          <a:stretch>
            <a:fillRect/>
          </a:stretch>
        </p:blipFill>
        <p:spPr>
          <a:xfrm>
            <a:off x="11192561" y="6465624"/>
            <a:ext cx="811136" cy="320400"/>
          </a:xfrm>
          <a:prstGeom prst="rect">
            <a:avLst/>
          </a:prstGeom>
        </p:spPr>
      </p:pic>
      <p:sp>
        <p:nvSpPr>
          <p:cNvPr id="5" name="Foliennummernplatzhalter 4"/>
          <p:cNvSpPr>
            <a:spLocks noGrp="1"/>
          </p:cNvSpPr>
          <p:nvPr>
            <p:ph type="sldNum" sz="quarter" idx="4"/>
          </p:nvPr>
        </p:nvSpPr>
        <p:spPr>
          <a:xfrm>
            <a:off x="7384750" y="6473314"/>
            <a:ext cx="1132479" cy="365125"/>
          </a:xfrm>
          <a:prstGeom prst="rect">
            <a:avLst/>
          </a:prstGeom>
        </p:spPr>
        <p:txBody>
          <a:bodyPr vert="horz" lIns="0" tIns="45720" rIns="0" bIns="45720" rtlCol="0" anchor="ctr"/>
          <a:lstStyle>
            <a:lvl1pPr algn="ctr">
              <a:defRPr sz="1000">
                <a:solidFill>
                  <a:schemeClr val="bg2"/>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220269" y="6473314"/>
            <a:ext cx="6969867" cy="365125"/>
          </a:xfrm>
          <a:prstGeom prst="rect">
            <a:avLst/>
          </a:prstGeom>
        </p:spPr>
        <p:txBody>
          <a:bodyPr vert="horz" lIns="0" tIns="45720" rIns="0" bIns="45720" rtlCol="0" anchor="ctr"/>
          <a:lstStyle>
            <a:lvl1pPr algn="l">
              <a:defRPr sz="1000">
                <a:solidFill>
                  <a:schemeClr val="bg2"/>
                </a:solidFill>
              </a:defRPr>
            </a:lvl1pPr>
          </a:lstStyle>
          <a:p>
            <a:r>
              <a:rPr lang="en-US" smtClean="0"/>
              <a:t>Ege Korkan | 04.06.2019 | Second W3C Workshop on the Web of Things, 2019  </a:t>
            </a:r>
            <a:endParaRPr lang="en-US" dirty="0" smtClean="0"/>
          </a:p>
        </p:txBody>
      </p:sp>
      <p:sp>
        <p:nvSpPr>
          <p:cNvPr id="8" name="Textfeld 7"/>
          <p:cNvSpPr txBox="1"/>
          <p:nvPr userDrawn="1"/>
        </p:nvSpPr>
        <p:spPr>
          <a:xfrm>
            <a:off x="9392992" y="6496714"/>
            <a:ext cx="1971289" cy="289310"/>
          </a:xfrm>
          <a:prstGeom prst="rect">
            <a:avLst/>
          </a:prstGeom>
          <a:noFill/>
        </p:spPr>
        <p:txBody>
          <a:bodyPr wrap="square" lIns="0" tIns="0" rIns="0" bIns="0" rtlCol="0">
            <a:spAutoFit/>
          </a:bodyPr>
          <a:lstStyle/>
          <a:p>
            <a:pPr>
              <a:lnSpc>
                <a:spcPct val="94000"/>
              </a:lnSpc>
              <a:tabLst/>
            </a:pPr>
            <a:r>
              <a:rPr lang="de-DE" sz="1000" baseline="0" dirty="0" smtClean="0">
                <a:solidFill>
                  <a:schemeClr val="bg2"/>
                </a:solidFill>
                <a:latin typeface="+mn-lt"/>
              </a:rPr>
              <a:t>Embedded Systems </a:t>
            </a:r>
          </a:p>
          <a:p>
            <a:pPr>
              <a:lnSpc>
                <a:spcPct val="94000"/>
              </a:lnSpc>
              <a:tabLst/>
            </a:pPr>
            <a:r>
              <a:rPr lang="de-DE" sz="1000" baseline="0" dirty="0" err="1" smtClean="0">
                <a:solidFill>
                  <a:schemeClr val="bg2"/>
                </a:solidFill>
                <a:latin typeface="+mn-lt"/>
              </a:rPr>
              <a:t>and</a:t>
            </a:r>
            <a:r>
              <a:rPr lang="de-DE" sz="1000" baseline="0" dirty="0" smtClean="0">
                <a:solidFill>
                  <a:schemeClr val="bg2"/>
                </a:solidFill>
                <a:latin typeface="+mn-lt"/>
              </a:rPr>
              <a:t> Internet </a:t>
            </a:r>
            <a:r>
              <a:rPr lang="de-DE" sz="1000" baseline="0" dirty="0" err="1" smtClean="0">
                <a:solidFill>
                  <a:schemeClr val="bg2"/>
                </a:solidFill>
                <a:latin typeface="+mn-lt"/>
              </a:rPr>
              <a:t>of</a:t>
            </a:r>
            <a:r>
              <a:rPr lang="de-DE" sz="1000" baseline="0" dirty="0" smtClean="0">
                <a:solidFill>
                  <a:schemeClr val="bg2"/>
                </a:solidFill>
                <a:latin typeface="+mn-lt"/>
              </a:rPr>
              <a:t> Things</a:t>
            </a:r>
          </a:p>
        </p:txBody>
      </p:sp>
    </p:spTree>
    <p:extLst>
      <p:ext uri="{BB962C8B-B14F-4D97-AF65-F5344CB8AC3E}">
        <p14:creationId xmlns:p14="http://schemas.microsoft.com/office/powerpoint/2010/main" val="323234920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Lst>
  <p:timing>
    <p:tnLst>
      <p:par>
        <p:cTn id="1" dur="indefinite" restart="never" nodeType="tmRoot"/>
      </p:par>
    </p:tnLst>
  </p:timing>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91">
          <p15:clr>
            <a:srgbClr val="F26B43"/>
          </p15:clr>
        </p15:guide>
        <p15:guide id="2" pos="9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2"/>
          <a:stretch>
            <a:fillRect/>
          </a:stretch>
        </p:blipFill>
        <p:spPr>
          <a:xfrm>
            <a:off x="11192561" y="6465624"/>
            <a:ext cx="811136" cy="320400"/>
          </a:xfrm>
          <a:prstGeom prst="rect">
            <a:avLst/>
          </a:prstGeom>
        </p:spPr>
      </p:pic>
      <p:sp>
        <p:nvSpPr>
          <p:cNvPr id="5" name="Foliennummernplatzhalter 4"/>
          <p:cNvSpPr>
            <a:spLocks noGrp="1"/>
          </p:cNvSpPr>
          <p:nvPr>
            <p:ph type="sldNum" sz="quarter" idx="4"/>
          </p:nvPr>
        </p:nvSpPr>
        <p:spPr>
          <a:xfrm>
            <a:off x="7384750" y="6473314"/>
            <a:ext cx="1132479" cy="365125"/>
          </a:xfrm>
          <a:prstGeom prst="rect">
            <a:avLst/>
          </a:prstGeom>
        </p:spPr>
        <p:txBody>
          <a:bodyPr vert="horz" lIns="0" tIns="45720" rIns="0" bIns="45720" rtlCol="0" anchor="ctr"/>
          <a:lstStyle>
            <a:lvl1pPr algn="ctr">
              <a:defRPr sz="1000">
                <a:solidFill>
                  <a:schemeClr val="bg2"/>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220269" y="6473314"/>
            <a:ext cx="6969867" cy="365125"/>
          </a:xfrm>
          <a:prstGeom prst="rect">
            <a:avLst/>
          </a:prstGeom>
        </p:spPr>
        <p:txBody>
          <a:bodyPr vert="horz" lIns="0" tIns="45720" rIns="0" bIns="45720" rtlCol="0" anchor="ctr"/>
          <a:lstStyle>
            <a:lvl1pPr algn="l">
              <a:defRPr sz="1000">
                <a:solidFill>
                  <a:schemeClr val="bg2"/>
                </a:solidFill>
              </a:defRPr>
            </a:lvl1pPr>
          </a:lstStyle>
          <a:p>
            <a:r>
              <a:rPr lang="en-US" smtClean="0"/>
              <a:t>Ege Korkan | 04.06.2019 | Second W3C Workshop on the Web of Things, 2019  </a:t>
            </a:r>
            <a:endParaRPr lang="en-US" dirty="0" smtClean="0"/>
          </a:p>
        </p:txBody>
      </p:sp>
      <p:sp>
        <p:nvSpPr>
          <p:cNvPr id="8" name="Textfeld 7"/>
          <p:cNvSpPr txBox="1"/>
          <p:nvPr userDrawn="1"/>
        </p:nvSpPr>
        <p:spPr>
          <a:xfrm>
            <a:off x="9392992" y="6496714"/>
            <a:ext cx="1971289" cy="289310"/>
          </a:xfrm>
          <a:prstGeom prst="rect">
            <a:avLst/>
          </a:prstGeom>
          <a:noFill/>
        </p:spPr>
        <p:txBody>
          <a:bodyPr wrap="square" lIns="0" tIns="0" rIns="0" bIns="0" rtlCol="0">
            <a:spAutoFit/>
          </a:bodyPr>
          <a:lstStyle/>
          <a:p>
            <a:pPr>
              <a:lnSpc>
                <a:spcPct val="94000"/>
              </a:lnSpc>
              <a:tabLst/>
            </a:pPr>
            <a:r>
              <a:rPr lang="de-DE" sz="1000" baseline="0" dirty="0" smtClean="0">
                <a:solidFill>
                  <a:schemeClr val="bg2"/>
                </a:solidFill>
                <a:latin typeface="+mn-lt"/>
              </a:rPr>
              <a:t>Embedded Systems </a:t>
            </a:r>
          </a:p>
          <a:p>
            <a:pPr>
              <a:lnSpc>
                <a:spcPct val="94000"/>
              </a:lnSpc>
              <a:tabLst/>
            </a:pPr>
            <a:r>
              <a:rPr lang="de-DE" sz="1000" baseline="0" dirty="0" err="1" smtClean="0">
                <a:solidFill>
                  <a:schemeClr val="bg2"/>
                </a:solidFill>
                <a:latin typeface="+mn-lt"/>
              </a:rPr>
              <a:t>and</a:t>
            </a:r>
            <a:r>
              <a:rPr lang="de-DE" sz="1000" baseline="0" dirty="0" smtClean="0">
                <a:solidFill>
                  <a:schemeClr val="bg2"/>
                </a:solidFill>
                <a:latin typeface="+mn-lt"/>
              </a:rPr>
              <a:t> Internet </a:t>
            </a:r>
            <a:r>
              <a:rPr lang="de-DE" sz="1000" baseline="0" dirty="0" err="1" smtClean="0">
                <a:solidFill>
                  <a:schemeClr val="bg2"/>
                </a:solidFill>
                <a:latin typeface="+mn-lt"/>
              </a:rPr>
              <a:t>of</a:t>
            </a:r>
            <a:r>
              <a:rPr lang="de-DE" sz="1000" baseline="0" dirty="0" smtClean="0">
                <a:solidFill>
                  <a:schemeClr val="bg2"/>
                </a:solidFill>
                <a:latin typeface="+mn-lt"/>
              </a:rPr>
              <a:t> Things</a:t>
            </a:r>
          </a:p>
        </p:txBody>
      </p:sp>
    </p:spTree>
    <p:extLst>
      <p:ext uri="{BB962C8B-B14F-4D97-AF65-F5344CB8AC3E}">
        <p14:creationId xmlns:p14="http://schemas.microsoft.com/office/powerpoint/2010/main" val="268299360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Lst>
  <p:timing>
    <p:tnLst>
      <p:par>
        <p:cTn id="1" dur="indefinite" restart="never" nodeType="tmRoot"/>
      </p:par>
    </p:tnLst>
  </p:timing>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91">
          <p15:clr>
            <a:srgbClr val="F26B43"/>
          </p15:clr>
        </p15:guide>
        <p15:guide id="2" pos="9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2"/>
          <a:stretch>
            <a:fillRect/>
          </a:stretch>
        </p:blipFill>
        <p:spPr>
          <a:xfrm>
            <a:off x="11192561" y="6465624"/>
            <a:ext cx="811136" cy="320400"/>
          </a:xfrm>
          <a:prstGeom prst="rect">
            <a:avLst/>
          </a:prstGeom>
        </p:spPr>
      </p:pic>
      <p:sp>
        <p:nvSpPr>
          <p:cNvPr id="5" name="Foliennummernplatzhalter 4"/>
          <p:cNvSpPr>
            <a:spLocks noGrp="1"/>
          </p:cNvSpPr>
          <p:nvPr>
            <p:ph type="sldNum" sz="quarter" idx="4"/>
          </p:nvPr>
        </p:nvSpPr>
        <p:spPr>
          <a:xfrm>
            <a:off x="7384750" y="6473314"/>
            <a:ext cx="1132479" cy="365125"/>
          </a:xfrm>
          <a:prstGeom prst="rect">
            <a:avLst/>
          </a:prstGeom>
        </p:spPr>
        <p:txBody>
          <a:bodyPr vert="horz" lIns="0" tIns="45720" rIns="0" bIns="45720" rtlCol="0" anchor="ctr"/>
          <a:lstStyle>
            <a:lvl1pPr algn="ctr">
              <a:defRPr sz="1000">
                <a:solidFill>
                  <a:schemeClr val="bg2"/>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220269" y="6473314"/>
            <a:ext cx="6969867" cy="365125"/>
          </a:xfrm>
          <a:prstGeom prst="rect">
            <a:avLst/>
          </a:prstGeom>
        </p:spPr>
        <p:txBody>
          <a:bodyPr vert="horz" lIns="0" tIns="45720" rIns="0" bIns="45720" rtlCol="0" anchor="ctr"/>
          <a:lstStyle>
            <a:lvl1pPr algn="l">
              <a:defRPr sz="1000">
                <a:solidFill>
                  <a:schemeClr val="bg2"/>
                </a:solidFill>
              </a:defRPr>
            </a:lvl1pPr>
          </a:lstStyle>
          <a:p>
            <a:r>
              <a:rPr lang="en-US" smtClean="0"/>
              <a:t>Ege Korkan | 04.06.2019 | Second W3C Workshop on the Web of Things, 2019  </a:t>
            </a:r>
            <a:endParaRPr lang="en-US" dirty="0" smtClean="0"/>
          </a:p>
        </p:txBody>
      </p:sp>
      <p:sp>
        <p:nvSpPr>
          <p:cNvPr id="8" name="Textfeld 7"/>
          <p:cNvSpPr txBox="1"/>
          <p:nvPr userDrawn="1"/>
        </p:nvSpPr>
        <p:spPr>
          <a:xfrm>
            <a:off x="9392992" y="6496714"/>
            <a:ext cx="1971289" cy="289310"/>
          </a:xfrm>
          <a:prstGeom prst="rect">
            <a:avLst/>
          </a:prstGeom>
          <a:noFill/>
        </p:spPr>
        <p:txBody>
          <a:bodyPr wrap="square" lIns="0" tIns="0" rIns="0" bIns="0" rtlCol="0">
            <a:spAutoFit/>
          </a:bodyPr>
          <a:lstStyle/>
          <a:p>
            <a:pPr>
              <a:lnSpc>
                <a:spcPct val="94000"/>
              </a:lnSpc>
              <a:tabLst/>
            </a:pPr>
            <a:r>
              <a:rPr lang="de-DE" sz="1000" baseline="0" dirty="0" smtClean="0">
                <a:solidFill>
                  <a:schemeClr val="bg2"/>
                </a:solidFill>
                <a:latin typeface="+mn-lt"/>
              </a:rPr>
              <a:t>Embedded Systems </a:t>
            </a:r>
          </a:p>
          <a:p>
            <a:pPr>
              <a:lnSpc>
                <a:spcPct val="94000"/>
              </a:lnSpc>
              <a:tabLst/>
            </a:pPr>
            <a:r>
              <a:rPr lang="de-DE" sz="1000" baseline="0" dirty="0" err="1" smtClean="0">
                <a:solidFill>
                  <a:schemeClr val="bg2"/>
                </a:solidFill>
                <a:latin typeface="+mn-lt"/>
              </a:rPr>
              <a:t>and</a:t>
            </a:r>
            <a:r>
              <a:rPr lang="de-DE" sz="1000" baseline="0" dirty="0" smtClean="0">
                <a:solidFill>
                  <a:schemeClr val="bg2"/>
                </a:solidFill>
                <a:latin typeface="+mn-lt"/>
              </a:rPr>
              <a:t> Internet </a:t>
            </a:r>
            <a:r>
              <a:rPr lang="de-DE" sz="1000" baseline="0" dirty="0" err="1" smtClean="0">
                <a:solidFill>
                  <a:schemeClr val="bg2"/>
                </a:solidFill>
                <a:latin typeface="+mn-lt"/>
              </a:rPr>
              <a:t>of</a:t>
            </a:r>
            <a:r>
              <a:rPr lang="de-DE" sz="1000" baseline="0" dirty="0" smtClean="0">
                <a:solidFill>
                  <a:schemeClr val="bg2"/>
                </a:solidFill>
                <a:latin typeface="+mn-lt"/>
              </a:rPr>
              <a:t> Things</a:t>
            </a:r>
          </a:p>
        </p:txBody>
      </p:sp>
    </p:spTree>
    <p:extLst>
      <p:ext uri="{BB962C8B-B14F-4D97-AF65-F5344CB8AC3E}">
        <p14:creationId xmlns:p14="http://schemas.microsoft.com/office/powerpoint/2010/main" val="99799301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Lst>
  <p:timing>
    <p:tnLst>
      <p:par>
        <p:cTn id="1" dur="indefinite" restart="never" nodeType="tmRoot"/>
      </p:par>
    </p:tnLst>
  </p:timing>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91">
          <p15:clr>
            <a:srgbClr val="F26B43"/>
          </p15:clr>
        </p15:guide>
        <p15:guide id="2" pos="9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wotify.org"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41994" y="1236798"/>
            <a:ext cx="11255425" cy="7386638"/>
          </a:xfrm>
        </p:spPr>
        <p:txBody>
          <a:bodyPr/>
          <a:lstStyle/>
          <a:p>
            <a:r>
              <a:rPr lang="en-US" sz="4400" b="1" dirty="0" smtClean="0"/>
              <a:t>WoTify</a:t>
            </a:r>
            <a:r>
              <a:rPr lang="en-US" b="1" dirty="0" smtClean="0"/>
              <a:t/>
            </a:r>
            <a:br>
              <a:rPr lang="en-US" b="1" dirty="0" smtClean="0"/>
            </a:br>
            <a:r>
              <a:rPr lang="en-US" sz="2800" b="1" dirty="0" smtClean="0"/>
              <a:t>A </a:t>
            </a:r>
            <a:r>
              <a:rPr lang="en-US" sz="2800" b="1" dirty="0"/>
              <a:t>platform to </a:t>
            </a:r>
            <a:r>
              <a:rPr lang="en-US" sz="2800" b="1" dirty="0" smtClean="0"/>
              <a:t>bring Web </a:t>
            </a:r>
            <a:r>
              <a:rPr lang="en-US" sz="2800" b="1" dirty="0"/>
              <a:t>of Things to your devices</a:t>
            </a:r>
            <a:r>
              <a:rPr lang="en-US" sz="2800" dirty="0" smtClean="0"/>
              <a:t/>
            </a:r>
            <a:br>
              <a:rPr lang="en-US" sz="2800" dirty="0" smtClean="0"/>
            </a:br>
            <a:r>
              <a:rPr lang="en-US" sz="2800" dirty="0" smtClean="0"/>
              <a:t/>
            </a:r>
            <a:br>
              <a:rPr lang="en-US" sz="2800" dirty="0" smtClean="0"/>
            </a:br>
            <a:r>
              <a:rPr lang="en-US" dirty="0" smtClean="0"/>
              <a:t/>
            </a:r>
            <a:br>
              <a:rPr lang="en-US" dirty="0" smtClean="0"/>
            </a:br>
            <a:r>
              <a:rPr lang="en-US" sz="2800" i="1" dirty="0"/>
              <a:t>Second W3C Workshop on the Web of </a:t>
            </a:r>
            <a:r>
              <a:rPr lang="en-US" sz="2800" i="1" dirty="0" smtClean="0"/>
              <a:t>Things</a:t>
            </a:r>
            <a:br>
              <a:rPr lang="en-US" sz="2800" i="1" dirty="0" smtClean="0"/>
            </a:br>
            <a:r>
              <a:rPr lang="en-US" sz="1800" i="1" dirty="0"/>
              <a:t>3-5 June 2019, Munich, </a:t>
            </a:r>
            <a:r>
              <a:rPr lang="en-US" sz="1800" i="1" dirty="0" smtClean="0"/>
              <a:t>Germany</a:t>
            </a:r>
            <a:r>
              <a:rPr lang="en-US" dirty="0" smtClean="0"/>
              <a:t/>
            </a:r>
            <a:br>
              <a:rPr lang="en-US" dirty="0" smtClean="0"/>
            </a:br>
            <a:r>
              <a:rPr lang="en-US" dirty="0" smtClean="0"/>
              <a:t/>
            </a:r>
            <a:br>
              <a:rPr lang="en-US" dirty="0" smtClean="0"/>
            </a:br>
            <a:r>
              <a:rPr lang="en-US" dirty="0" smtClean="0"/>
              <a:t/>
            </a:r>
            <a:br>
              <a:rPr lang="en-US" dirty="0" smtClean="0"/>
            </a:br>
            <a:r>
              <a:rPr lang="en-US" sz="2000" u="sng" dirty="0" smtClean="0"/>
              <a:t>Ege </a:t>
            </a:r>
            <a:r>
              <a:rPr lang="en-US" sz="2000" u="sng" dirty="0"/>
              <a:t>Korkan, </a:t>
            </a:r>
            <a:r>
              <a:rPr lang="en-US" sz="2000" u="sng" dirty="0" smtClean="0"/>
              <a:t>Technical University Munich</a:t>
            </a:r>
            <a:br>
              <a:rPr lang="en-US" sz="2000" u="sng" dirty="0" smtClean="0"/>
            </a:br>
            <a:r>
              <a:rPr lang="en-US" sz="2000" dirty="0"/>
              <a:t>Hassib </a:t>
            </a:r>
            <a:r>
              <a:rPr lang="en-US" sz="2000" dirty="0" err="1"/>
              <a:t>Belhaj</a:t>
            </a:r>
            <a:r>
              <a:rPr lang="en-US" sz="2000" dirty="0"/>
              <a:t> </a:t>
            </a:r>
            <a:r>
              <a:rPr lang="en-US" sz="2000" dirty="0" err="1"/>
              <a:t>Hassine</a:t>
            </a:r>
            <a:r>
              <a:rPr lang="en-US" sz="2000" dirty="0"/>
              <a:t>, Technical University Munich</a:t>
            </a:r>
            <a:br>
              <a:rPr lang="en-US" sz="2000" dirty="0"/>
            </a:br>
            <a:r>
              <a:rPr lang="en-US" sz="2000" dirty="0"/>
              <a:t>Verena Eileen </a:t>
            </a:r>
            <a:r>
              <a:rPr lang="en-US" sz="2000" dirty="0" err="1"/>
              <a:t>Schlott</a:t>
            </a:r>
            <a:r>
              <a:rPr lang="en-US" sz="2000" dirty="0"/>
              <a:t>, Ludwig Maximilian University of Munich</a:t>
            </a:r>
            <a:br>
              <a:rPr lang="en-US" sz="2000" dirty="0"/>
            </a:br>
            <a:r>
              <a:rPr lang="en-US" sz="2000" dirty="0"/>
              <a:t>Sebastian Käbisch, Siemens AG</a:t>
            </a:r>
            <a:br>
              <a:rPr lang="en-US" sz="2000" dirty="0"/>
            </a:br>
            <a:r>
              <a:rPr lang="de-DE" sz="2000" dirty="0"/>
              <a:t>Sebastian Steinhorst, </a:t>
            </a:r>
            <a:r>
              <a:rPr lang="en-US" sz="2000" dirty="0"/>
              <a:t>Technical University Munich</a:t>
            </a:r>
            <a:r>
              <a:rPr lang="de-DE" sz="2000" dirty="0" smtClean="0"/>
              <a:t/>
            </a:r>
            <a:br>
              <a:rPr lang="de-DE" sz="2000" dirty="0" smtClean="0"/>
            </a:br>
            <a:r>
              <a:rPr lang="de-DE" sz="2000" dirty="0" smtClean="0"/>
              <a:t/>
            </a:r>
            <a:br>
              <a:rPr lang="de-DE" sz="2000" dirty="0" smtClean="0"/>
            </a:br>
            <a:r>
              <a:rPr lang="de-DE" sz="2000" dirty="0" smtClean="0"/>
              <a:t/>
            </a:r>
            <a:br>
              <a:rPr lang="de-DE" sz="2000" dirty="0" smtClean="0"/>
            </a:br>
            <a:r>
              <a:rPr lang="de-DE" sz="2000" dirty="0"/>
              <a:t/>
            </a:r>
            <a:br>
              <a:rPr lang="de-DE" sz="2000" dirty="0"/>
            </a:br>
            <a:r>
              <a:rPr lang="de-DE" sz="2000" dirty="0" smtClean="0"/>
              <a:t/>
            </a:r>
            <a:br>
              <a:rPr lang="de-DE" sz="2000" dirty="0" smtClean="0"/>
            </a:br>
            <a:endParaRPr lang="de-DE"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861" y="0"/>
            <a:ext cx="805355" cy="89394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64615"/>
            <a:ext cx="1133475" cy="77218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CE58CB1E-F828-4F11-99E0-327109AF9DA4}" type="slidenum">
              <a:rPr lang="de-DE" smtClean="0"/>
              <a:pPr/>
              <a:t>10</a:t>
            </a:fld>
            <a:endParaRPr lang="de-DE" dirty="0"/>
          </a:p>
        </p:txBody>
      </p:sp>
      <p:sp>
        <p:nvSpPr>
          <p:cNvPr id="4" name="Footer Placeholder 3"/>
          <p:cNvSpPr>
            <a:spLocks noGrp="1"/>
          </p:cNvSpPr>
          <p:nvPr>
            <p:ph type="ftr" sz="quarter" idx="12"/>
          </p:nvPr>
        </p:nvSpPr>
        <p:spPr/>
        <p:txBody>
          <a:bodyPr/>
          <a:lstStyle/>
          <a:p>
            <a:r>
              <a:rPr lang="en-US" smtClean="0"/>
              <a:t>Ege Korkan | 04.06.2019 | Second W3C Workshop on the Web of Things, 2019  </a:t>
            </a:r>
            <a:endParaRPr lang="en-US" dirty="0" smtClean="0"/>
          </a:p>
        </p:txBody>
      </p:sp>
      <p:sp>
        <p:nvSpPr>
          <p:cNvPr id="5" name="Title 4"/>
          <p:cNvSpPr>
            <a:spLocks noGrp="1"/>
          </p:cNvSpPr>
          <p:nvPr>
            <p:ph type="title"/>
          </p:nvPr>
        </p:nvSpPr>
        <p:spPr/>
        <p:txBody>
          <a:bodyPr/>
          <a:lstStyle/>
          <a:p>
            <a:r>
              <a:rPr lang="en-US" dirty="0"/>
              <a:t>A WoTify Story: </a:t>
            </a:r>
            <a:r>
              <a:rPr lang="en-US" dirty="0" err="1"/>
              <a:t>WoTifying</a:t>
            </a:r>
            <a:r>
              <a:rPr lang="en-US" dirty="0"/>
              <a:t> a Sensor</a:t>
            </a:r>
          </a:p>
        </p:txBody>
      </p:sp>
      <p:pic>
        <p:nvPicPr>
          <p:cNvPr id="2" name="us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48235"/>
            <a:ext cx="12192000" cy="6858000"/>
          </a:xfrm>
          <a:prstGeom prst="rect">
            <a:avLst/>
          </a:prstGeom>
        </p:spPr>
      </p:pic>
    </p:spTree>
    <p:extLst>
      <p:ext uri="{BB962C8B-B14F-4D97-AF65-F5344CB8AC3E}">
        <p14:creationId xmlns:p14="http://schemas.microsoft.com/office/powerpoint/2010/main" val="11611411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CE58CB1E-F828-4F11-99E0-327109AF9DA4}" type="slidenum">
              <a:rPr lang="de-DE" smtClean="0"/>
              <a:pPr/>
              <a:t>11</a:t>
            </a:fld>
            <a:endParaRPr lang="de-DE" dirty="0"/>
          </a:p>
        </p:txBody>
      </p:sp>
      <p:sp>
        <p:nvSpPr>
          <p:cNvPr id="4" name="Footer Placeholder 3"/>
          <p:cNvSpPr>
            <a:spLocks noGrp="1"/>
          </p:cNvSpPr>
          <p:nvPr>
            <p:ph type="ftr" sz="quarter" idx="12"/>
          </p:nvPr>
        </p:nvSpPr>
        <p:spPr/>
        <p:txBody>
          <a:bodyPr/>
          <a:lstStyle/>
          <a:p>
            <a:r>
              <a:rPr lang="en-US" smtClean="0"/>
              <a:t>Ege Korkan | 04.06.2019 | Second W3C Workshop on the Web of Things, 2019  </a:t>
            </a:r>
            <a:endParaRPr lang="en-US" dirty="0" smtClean="0"/>
          </a:p>
        </p:txBody>
      </p:sp>
      <p:sp>
        <p:nvSpPr>
          <p:cNvPr id="5" name="Title 4"/>
          <p:cNvSpPr>
            <a:spLocks noGrp="1"/>
          </p:cNvSpPr>
          <p:nvPr>
            <p:ph type="title"/>
          </p:nvPr>
        </p:nvSpPr>
        <p:spPr/>
        <p:txBody>
          <a:bodyPr/>
          <a:lstStyle/>
          <a:p>
            <a:r>
              <a:rPr lang="en-US" dirty="0"/>
              <a:t>A WoTify Story: </a:t>
            </a:r>
            <a:r>
              <a:rPr lang="en-US" dirty="0" err="1"/>
              <a:t>WoTifying</a:t>
            </a:r>
            <a:r>
              <a:rPr lang="en-US" dirty="0"/>
              <a:t> a Sensor</a:t>
            </a:r>
          </a:p>
        </p:txBody>
      </p:sp>
      <p:pic>
        <p:nvPicPr>
          <p:cNvPr id="2" name="Picture 1"/>
          <p:cNvPicPr>
            <a:picLocks noChangeAspect="1"/>
          </p:cNvPicPr>
          <p:nvPr/>
        </p:nvPicPr>
        <p:blipFill>
          <a:blip r:embed="rId3"/>
          <a:stretch>
            <a:fillRect/>
          </a:stretch>
        </p:blipFill>
        <p:spPr>
          <a:xfrm>
            <a:off x="1885949" y="825774"/>
            <a:ext cx="7799505" cy="5442479"/>
          </a:xfrm>
          <a:prstGeom prst="rect">
            <a:avLst/>
          </a:prstGeom>
        </p:spPr>
      </p:pic>
    </p:spTree>
    <p:extLst>
      <p:ext uri="{BB962C8B-B14F-4D97-AF65-F5344CB8AC3E}">
        <p14:creationId xmlns:p14="http://schemas.microsoft.com/office/powerpoint/2010/main" val="24859013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p:txBody>
          <a:bodyPr/>
          <a:lstStyle/>
          <a:p>
            <a:pPr marL="285750" indent="-285750">
              <a:lnSpc>
                <a:spcPct val="250000"/>
              </a:lnSpc>
              <a:buFont typeface="Arial" panose="020B0604020202020204" pitchFamily="34" charset="0"/>
              <a:buChar char="•"/>
            </a:pPr>
            <a:r>
              <a:rPr lang="en-US" sz="2400" dirty="0" smtClean="0"/>
              <a:t>A platform </a:t>
            </a:r>
            <a:r>
              <a:rPr lang="en-US" sz="2400" i="1" dirty="0" smtClean="0"/>
              <a:t>from</a:t>
            </a:r>
            <a:r>
              <a:rPr lang="en-US" sz="2400" dirty="0" smtClean="0"/>
              <a:t> the WoT community </a:t>
            </a:r>
            <a:r>
              <a:rPr lang="en-US" sz="2400" i="1" dirty="0" smtClean="0"/>
              <a:t>for</a:t>
            </a:r>
            <a:r>
              <a:rPr lang="en-US" sz="2400" dirty="0" smtClean="0"/>
              <a:t> the WoT community, that allows:</a:t>
            </a:r>
          </a:p>
          <a:p>
            <a:pPr marL="461963" lvl="1" indent="-285750">
              <a:lnSpc>
                <a:spcPct val="250000"/>
              </a:lnSpc>
              <a:buFont typeface="Arial" panose="020B0604020202020204" pitchFamily="34" charset="0"/>
              <a:buChar char="•"/>
            </a:pPr>
            <a:r>
              <a:rPr lang="en-US" sz="2400" dirty="0"/>
              <a:t>t</a:t>
            </a:r>
            <a:r>
              <a:rPr lang="en-US" sz="2400" dirty="0" smtClean="0"/>
              <a:t>o show Web of Things </a:t>
            </a:r>
            <a:r>
              <a:rPr lang="en-US" sz="2400" dirty="0" smtClean="0"/>
              <a:t>implementations </a:t>
            </a:r>
            <a:r>
              <a:rPr lang="en-US" sz="2400" dirty="0" smtClean="0"/>
              <a:t>to everyone</a:t>
            </a:r>
          </a:p>
          <a:p>
            <a:pPr marL="461963" lvl="1" indent="-285750">
              <a:lnSpc>
                <a:spcPct val="250000"/>
              </a:lnSpc>
              <a:buFont typeface="Arial" panose="020B0604020202020204" pitchFamily="34" charset="0"/>
              <a:buChar char="•"/>
            </a:pPr>
            <a:r>
              <a:rPr lang="en-US" sz="2400" dirty="0"/>
              <a:t>t</a:t>
            </a:r>
            <a:r>
              <a:rPr lang="en-US" sz="2400" dirty="0" smtClean="0"/>
              <a:t>o contribute to the Web of Things </a:t>
            </a:r>
          </a:p>
          <a:p>
            <a:pPr marL="461963" lvl="1" indent="-285750">
              <a:lnSpc>
                <a:spcPct val="250000"/>
              </a:lnSpc>
              <a:buFont typeface="Arial" panose="020B0604020202020204" pitchFamily="34" charset="0"/>
              <a:buChar char="•"/>
            </a:pPr>
            <a:r>
              <a:rPr lang="en-US" sz="2400" dirty="0" smtClean="0"/>
              <a:t>to make different devices Web of Things enabled</a:t>
            </a:r>
          </a:p>
          <a:p>
            <a:pPr marL="285750" indent="-285750">
              <a:lnSpc>
                <a:spcPct val="250000"/>
              </a:lnSpc>
              <a:buFont typeface="Arial" panose="020B0604020202020204" pitchFamily="34" charset="0"/>
              <a:buChar char="•"/>
            </a:pPr>
            <a:r>
              <a:rPr lang="en-US" sz="4000" dirty="0" smtClean="0"/>
              <a:t>Available at </a:t>
            </a:r>
            <a:r>
              <a:rPr lang="en-US" sz="4000" dirty="0" smtClean="0">
                <a:hlinkClick r:id="rId3" action="ppaction://hlinkfile"/>
              </a:rPr>
              <a:t>wotify.org</a:t>
            </a:r>
            <a:endParaRPr lang="en-US" sz="4000" dirty="0"/>
          </a:p>
        </p:txBody>
      </p:sp>
      <p:sp>
        <p:nvSpPr>
          <p:cNvPr id="3" name="Slide Number Placeholder 2"/>
          <p:cNvSpPr>
            <a:spLocks noGrp="1"/>
          </p:cNvSpPr>
          <p:nvPr>
            <p:ph type="sldNum" sz="quarter" idx="11"/>
          </p:nvPr>
        </p:nvSpPr>
        <p:spPr/>
        <p:txBody>
          <a:bodyPr/>
          <a:lstStyle/>
          <a:p>
            <a:fld id="{CE58CB1E-F828-4F11-99E0-327109AF9DA4}" type="slidenum">
              <a:rPr lang="de-DE" smtClean="0"/>
              <a:pPr/>
              <a:t>12</a:t>
            </a:fld>
            <a:endParaRPr lang="de-DE" dirty="0"/>
          </a:p>
        </p:txBody>
      </p:sp>
      <p:sp>
        <p:nvSpPr>
          <p:cNvPr id="4" name="Footer Placeholder 3"/>
          <p:cNvSpPr>
            <a:spLocks noGrp="1"/>
          </p:cNvSpPr>
          <p:nvPr>
            <p:ph type="ftr" sz="quarter" idx="12"/>
          </p:nvPr>
        </p:nvSpPr>
        <p:spPr/>
        <p:txBody>
          <a:bodyPr/>
          <a:lstStyle/>
          <a:p>
            <a:r>
              <a:rPr lang="en-US" smtClean="0"/>
              <a:t>Ege Korkan | 04.06.2019 | Second W3C Workshop on the Web of Things, 2019  </a:t>
            </a:r>
            <a:endParaRPr lang="en-US" dirty="0" smtClean="0"/>
          </a:p>
        </p:txBody>
      </p:sp>
      <p:sp>
        <p:nvSpPr>
          <p:cNvPr id="12" name="Title 11"/>
          <p:cNvSpPr>
            <a:spLocks noGrp="1"/>
          </p:cNvSpPr>
          <p:nvPr>
            <p:ph type="title"/>
          </p:nvPr>
        </p:nvSpPr>
        <p:spPr/>
        <p:txBody>
          <a:bodyPr/>
          <a:lstStyle/>
          <a:p>
            <a:r>
              <a:rPr lang="en-US" dirty="0" smtClean="0"/>
              <a:t>WoTify is</a:t>
            </a:r>
            <a:endParaRPr lang="en-US" dirty="0"/>
          </a:p>
        </p:txBody>
      </p:sp>
    </p:spTree>
    <p:extLst>
      <p:ext uri="{BB962C8B-B14F-4D97-AF65-F5344CB8AC3E}">
        <p14:creationId xmlns:p14="http://schemas.microsoft.com/office/powerpoint/2010/main" val="215401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fad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fade">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CE58CB1E-F828-4F11-99E0-327109AF9DA4}" type="slidenum">
              <a:rPr lang="de-DE" smtClean="0"/>
              <a:pPr/>
              <a:t>13</a:t>
            </a:fld>
            <a:endParaRPr lang="de-DE" dirty="0"/>
          </a:p>
        </p:txBody>
      </p:sp>
      <p:sp>
        <p:nvSpPr>
          <p:cNvPr id="4" name="Footer Placeholder 3"/>
          <p:cNvSpPr>
            <a:spLocks noGrp="1"/>
          </p:cNvSpPr>
          <p:nvPr>
            <p:ph type="ftr" sz="quarter" idx="12"/>
          </p:nvPr>
        </p:nvSpPr>
        <p:spPr/>
        <p:txBody>
          <a:bodyPr/>
          <a:lstStyle/>
          <a:p>
            <a:r>
              <a:rPr lang="en-US" smtClean="0"/>
              <a:t>Ege Korkan | 04.06.2019 | Second W3C Workshop on the Web of Things, 2019  </a:t>
            </a:r>
            <a:endParaRPr lang="en-US" dirty="0" smtClean="0"/>
          </a:p>
        </p:txBody>
      </p:sp>
      <p:sp>
        <p:nvSpPr>
          <p:cNvPr id="6" name="[Rectangle 1]"/>
          <p:cNvSpPr/>
          <p:nvPr/>
        </p:nvSpPr>
        <p:spPr>
          <a:xfrm rot="19496971">
            <a:off x="5374638" y="4491014"/>
            <a:ext cx="8581462" cy="1015663"/>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6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THANK YOU</a:t>
            </a:r>
          </a:p>
        </p:txBody>
      </p:sp>
      <p:sp>
        <p:nvSpPr>
          <p:cNvPr id="10" name="TextBox 9"/>
          <p:cNvSpPr txBox="1"/>
          <p:nvPr/>
        </p:nvSpPr>
        <p:spPr>
          <a:xfrm>
            <a:off x="766763" y="3029426"/>
            <a:ext cx="10615612" cy="701731"/>
          </a:xfrm>
          <a:prstGeom prst="rect">
            <a:avLst/>
          </a:prstGeom>
          <a:noFill/>
        </p:spPr>
        <p:txBody>
          <a:bodyPr wrap="square" lIns="0" tIns="0" rIns="0" bIns="0" rtlCol="0">
            <a:spAutoFit/>
          </a:bodyPr>
          <a:lstStyle/>
          <a:p>
            <a:pPr algn="ctr">
              <a:lnSpc>
                <a:spcPct val="114000"/>
              </a:lnSpc>
            </a:pPr>
            <a:r>
              <a:rPr lang="en-US" sz="4000" dirty="0" smtClean="0">
                <a:latin typeface="+mn-lt"/>
              </a:rPr>
              <a:t>Looking forward to all of your contributions!</a:t>
            </a:r>
          </a:p>
        </p:txBody>
      </p:sp>
    </p:spTree>
    <p:extLst>
      <p:ext uri="{BB962C8B-B14F-4D97-AF65-F5344CB8AC3E}">
        <p14:creationId xmlns:p14="http://schemas.microsoft.com/office/powerpoint/2010/main" val="113134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CE58CB1E-F828-4F11-99E0-327109AF9DA4}" type="slidenum">
              <a:rPr lang="de-DE" smtClean="0"/>
              <a:pPr/>
              <a:t>2</a:t>
            </a:fld>
            <a:endParaRPr lang="de-DE" dirty="0"/>
          </a:p>
        </p:txBody>
      </p:sp>
      <p:sp>
        <p:nvSpPr>
          <p:cNvPr id="4" name="Footer Placeholder 3"/>
          <p:cNvSpPr>
            <a:spLocks noGrp="1"/>
          </p:cNvSpPr>
          <p:nvPr>
            <p:ph type="ftr" sz="quarter" idx="12"/>
          </p:nvPr>
        </p:nvSpPr>
        <p:spPr/>
        <p:txBody>
          <a:bodyPr/>
          <a:lstStyle/>
          <a:p>
            <a:r>
              <a:rPr lang="en-US" smtClean="0"/>
              <a:t>Ege Korkan | 04.06.2019 | Second W3C Workshop on the Web of Things, 2019  </a:t>
            </a:r>
            <a:endParaRPr lang="en-US" dirty="0" smtClean="0"/>
          </a:p>
        </p:txBody>
      </p:sp>
      <p:sp>
        <p:nvSpPr>
          <p:cNvPr id="5" name="Title 4"/>
          <p:cNvSpPr>
            <a:spLocks noGrp="1"/>
          </p:cNvSpPr>
          <p:nvPr>
            <p:ph type="title"/>
          </p:nvPr>
        </p:nvSpPr>
        <p:spPr/>
        <p:txBody>
          <a:bodyPr/>
          <a:lstStyle/>
          <a:p>
            <a:r>
              <a:rPr lang="en-US" dirty="0" smtClean="0"/>
              <a:t>A WoTify Story</a:t>
            </a:r>
            <a:endParaRPr lang="en-US" dirty="0"/>
          </a:p>
        </p:txBody>
      </p:sp>
      <p:pic>
        <p:nvPicPr>
          <p:cNvPr id="7" name="Picture 6"/>
          <p:cNvPicPr>
            <a:picLocks noChangeAspect="1"/>
          </p:cNvPicPr>
          <p:nvPr/>
        </p:nvPicPr>
        <p:blipFill>
          <a:blip r:embed="rId3"/>
          <a:stretch>
            <a:fillRect/>
          </a:stretch>
        </p:blipFill>
        <p:spPr>
          <a:xfrm>
            <a:off x="4470752" y="1838210"/>
            <a:ext cx="3422826" cy="4476980"/>
          </a:xfrm>
          <a:prstGeom prst="rect">
            <a:avLst/>
          </a:prstGeom>
        </p:spPr>
      </p:pic>
    </p:spTree>
    <p:extLst>
      <p:ext uri="{BB962C8B-B14F-4D97-AF65-F5344CB8AC3E}">
        <p14:creationId xmlns:p14="http://schemas.microsoft.com/office/powerpoint/2010/main" val="166585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CE58CB1E-F828-4F11-99E0-327109AF9DA4}" type="slidenum">
              <a:rPr lang="de-DE" smtClean="0"/>
              <a:pPr/>
              <a:t>3</a:t>
            </a:fld>
            <a:endParaRPr lang="de-DE" dirty="0"/>
          </a:p>
        </p:txBody>
      </p:sp>
      <p:sp>
        <p:nvSpPr>
          <p:cNvPr id="4" name="Footer Placeholder 3"/>
          <p:cNvSpPr>
            <a:spLocks noGrp="1"/>
          </p:cNvSpPr>
          <p:nvPr>
            <p:ph type="ftr" sz="quarter" idx="12"/>
          </p:nvPr>
        </p:nvSpPr>
        <p:spPr/>
        <p:txBody>
          <a:bodyPr/>
          <a:lstStyle/>
          <a:p>
            <a:r>
              <a:rPr lang="en-US" smtClean="0"/>
              <a:t>Ege Korkan | 04.06.2019 | Second W3C Workshop on the Web of Things, 2019  </a:t>
            </a:r>
            <a:endParaRPr lang="en-US" dirty="0" smtClean="0"/>
          </a:p>
        </p:txBody>
      </p:sp>
      <p:sp>
        <p:nvSpPr>
          <p:cNvPr id="5" name="Title 4"/>
          <p:cNvSpPr>
            <a:spLocks noGrp="1"/>
          </p:cNvSpPr>
          <p:nvPr>
            <p:ph type="title"/>
          </p:nvPr>
        </p:nvSpPr>
        <p:spPr/>
        <p:txBody>
          <a:bodyPr/>
          <a:lstStyle/>
          <a:p>
            <a:r>
              <a:rPr lang="en-US" dirty="0" smtClean="0"/>
              <a:t>A WoTify Story</a:t>
            </a:r>
            <a:endParaRPr lang="en-US" dirty="0"/>
          </a:p>
        </p:txBody>
      </p:sp>
      <p:pic>
        <p:nvPicPr>
          <p:cNvPr id="12" name="Picture 11"/>
          <p:cNvPicPr>
            <a:picLocks noChangeAspect="1"/>
          </p:cNvPicPr>
          <p:nvPr/>
        </p:nvPicPr>
        <p:blipFill>
          <a:blip r:embed="rId3"/>
          <a:stretch>
            <a:fillRect/>
          </a:stretch>
        </p:blipFill>
        <p:spPr>
          <a:xfrm>
            <a:off x="4667171" y="1593160"/>
            <a:ext cx="3245017" cy="4769095"/>
          </a:xfrm>
          <a:prstGeom prst="rect">
            <a:avLst/>
          </a:prstGeom>
        </p:spPr>
      </p:pic>
    </p:spTree>
    <p:extLst>
      <p:ext uri="{BB962C8B-B14F-4D97-AF65-F5344CB8AC3E}">
        <p14:creationId xmlns:p14="http://schemas.microsoft.com/office/powerpoint/2010/main" val="12443832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CE58CB1E-F828-4F11-99E0-327109AF9DA4}" type="slidenum">
              <a:rPr lang="de-DE" smtClean="0"/>
              <a:pPr/>
              <a:t>4</a:t>
            </a:fld>
            <a:endParaRPr lang="de-DE" dirty="0"/>
          </a:p>
        </p:txBody>
      </p:sp>
      <p:sp>
        <p:nvSpPr>
          <p:cNvPr id="4" name="Footer Placeholder 3"/>
          <p:cNvSpPr>
            <a:spLocks noGrp="1"/>
          </p:cNvSpPr>
          <p:nvPr>
            <p:ph type="ftr" sz="quarter" idx="12"/>
          </p:nvPr>
        </p:nvSpPr>
        <p:spPr/>
        <p:txBody>
          <a:bodyPr/>
          <a:lstStyle/>
          <a:p>
            <a:r>
              <a:rPr lang="en-US" smtClean="0"/>
              <a:t>Ege Korkan | 04.06.2019 | Second W3C Workshop on the Web of Things, 2019  </a:t>
            </a:r>
            <a:endParaRPr lang="en-US" dirty="0" smtClean="0"/>
          </a:p>
        </p:txBody>
      </p:sp>
      <p:sp>
        <p:nvSpPr>
          <p:cNvPr id="5" name="Title 4"/>
          <p:cNvSpPr>
            <a:spLocks noGrp="1"/>
          </p:cNvSpPr>
          <p:nvPr>
            <p:ph type="title"/>
          </p:nvPr>
        </p:nvSpPr>
        <p:spPr/>
        <p:txBody>
          <a:bodyPr/>
          <a:lstStyle/>
          <a:p>
            <a:r>
              <a:rPr lang="en-US" dirty="0" smtClean="0"/>
              <a:t>A WoTify Story</a:t>
            </a:r>
            <a:endParaRPr lang="en-US" dirty="0"/>
          </a:p>
        </p:txBody>
      </p:sp>
      <p:pic>
        <p:nvPicPr>
          <p:cNvPr id="13" name="Picture 12"/>
          <p:cNvPicPr>
            <a:picLocks noChangeAspect="1"/>
          </p:cNvPicPr>
          <p:nvPr/>
        </p:nvPicPr>
        <p:blipFill>
          <a:blip r:embed="rId3"/>
          <a:stretch>
            <a:fillRect/>
          </a:stretch>
        </p:blipFill>
        <p:spPr>
          <a:xfrm>
            <a:off x="4229699" y="1276819"/>
            <a:ext cx="3702240" cy="5086611"/>
          </a:xfrm>
          <a:prstGeom prst="rect">
            <a:avLst/>
          </a:prstGeom>
        </p:spPr>
      </p:pic>
    </p:spTree>
    <p:extLst>
      <p:ext uri="{BB962C8B-B14F-4D97-AF65-F5344CB8AC3E}">
        <p14:creationId xmlns:p14="http://schemas.microsoft.com/office/powerpoint/2010/main" val="8595705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CE58CB1E-F828-4F11-99E0-327109AF9DA4}" type="slidenum">
              <a:rPr lang="de-DE" smtClean="0"/>
              <a:pPr/>
              <a:t>5</a:t>
            </a:fld>
            <a:endParaRPr lang="de-DE" dirty="0"/>
          </a:p>
        </p:txBody>
      </p:sp>
      <p:sp>
        <p:nvSpPr>
          <p:cNvPr id="4" name="Footer Placeholder 3"/>
          <p:cNvSpPr>
            <a:spLocks noGrp="1"/>
          </p:cNvSpPr>
          <p:nvPr>
            <p:ph type="ftr" sz="quarter" idx="12"/>
          </p:nvPr>
        </p:nvSpPr>
        <p:spPr/>
        <p:txBody>
          <a:bodyPr/>
          <a:lstStyle/>
          <a:p>
            <a:r>
              <a:rPr lang="en-US" smtClean="0"/>
              <a:t>Ege Korkan | 04.06.2019 | Second W3C Workshop on the Web of Things, 2019  </a:t>
            </a:r>
            <a:endParaRPr lang="en-US" dirty="0" smtClean="0"/>
          </a:p>
        </p:txBody>
      </p:sp>
      <p:sp>
        <p:nvSpPr>
          <p:cNvPr id="5" name="Title 4"/>
          <p:cNvSpPr>
            <a:spLocks noGrp="1"/>
          </p:cNvSpPr>
          <p:nvPr>
            <p:ph type="title"/>
          </p:nvPr>
        </p:nvSpPr>
        <p:spPr/>
        <p:txBody>
          <a:bodyPr/>
          <a:lstStyle/>
          <a:p>
            <a:r>
              <a:rPr lang="en-US" dirty="0" smtClean="0"/>
              <a:t>A WoTify Story</a:t>
            </a:r>
            <a:endParaRPr lang="en-US" dirty="0"/>
          </a:p>
        </p:txBody>
      </p:sp>
      <p:pic>
        <p:nvPicPr>
          <p:cNvPr id="2" name="Picture 1"/>
          <p:cNvPicPr>
            <a:picLocks noChangeAspect="1"/>
          </p:cNvPicPr>
          <p:nvPr/>
        </p:nvPicPr>
        <p:blipFill>
          <a:blip r:embed="rId3"/>
          <a:stretch>
            <a:fillRect/>
          </a:stretch>
        </p:blipFill>
        <p:spPr>
          <a:xfrm>
            <a:off x="4236048" y="744838"/>
            <a:ext cx="3714941" cy="5658141"/>
          </a:xfrm>
          <a:prstGeom prst="rect">
            <a:avLst/>
          </a:prstGeom>
        </p:spPr>
      </p:pic>
    </p:spTree>
    <p:extLst>
      <p:ext uri="{BB962C8B-B14F-4D97-AF65-F5344CB8AC3E}">
        <p14:creationId xmlns:p14="http://schemas.microsoft.com/office/powerpoint/2010/main" val="42303326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CE58CB1E-F828-4F11-99E0-327109AF9DA4}" type="slidenum">
              <a:rPr lang="de-DE" smtClean="0"/>
              <a:pPr/>
              <a:t>6</a:t>
            </a:fld>
            <a:endParaRPr lang="de-DE" dirty="0"/>
          </a:p>
        </p:txBody>
      </p:sp>
      <p:sp>
        <p:nvSpPr>
          <p:cNvPr id="4" name="Footer Placeholder 3"/>
          <p:cNvSpPr>
            <a:spLocks noGrp="1"/>
          </p:cNvSpPr>
          <p:nvPr>
            <p:ph type="ftr" sz="quarter" idx="12"/>
          </p:nvPr>
        </p:nvSpPr>
        <p:spPr/>
        <p:txBody>
          <a:bodyPr/>
          <a:lstStyle/>
          <a:p>
            <a:r>
              <a:rPr lang="en-US" smtClean="0"/>
              <a:t>Ege Korkan | 04.06.2019 | Second W3C Workshop on the Web of Things, 2019  </a:t>
            </a:r>
            <a:endParaRPr lang="en-US" dirty="0" smtClean="0"/>
          </a:p>
        </p:txBody>
      </p:sp>
      <p:sp>
        <p:nvSpPr>
          <p:cNvPr id="5" name="Title 4"/>
          <p:cNvSpPr>
            <a:spLocks noGrp="1"/>
          </p:cNvSpPr>
          <p:nvPr>
            <p:ph type="title"/>
          </p:nvPr>
        </p:nvSpPr>
        <p:spPr/>
        <p:txBody>
          <a:bodyPr/>
          <a:lstStyle/>
          <a:p>
            <a:r>
              <a:rPr lang="en-US" dirty="0" smtClean="0"/>
              <a:t>A WoTify Story</a:t>
            </a:r>
            <a:endParaRPr lang="en-US" dirty="0"/>
          </a:p>
        </p:txBody>
      </p:sp>
      <p:pic>
        <p:nvPicPr>
          <p:cNvPr id="7" name="Picture 6"/>
          <p:cNvPicPr>
            <a:picLocks noChangeAspect="1"/>
          </p:cNvPicPr>
          <p:nvPr/>
        </p:nvPicPr>
        <p:blipFill>
          <a:blip r:embed="rId3"/>
          <a:stretch>
            <a:fillRect/>
          </a:stretch>
        </p:blipFill>
        <p:spPr>
          <a:xfrm>
            <a:off x="4470752" y="1823922"/>
            <a:ext cx="3422826" cy="44769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2505452"/>
            <a:ext cx="971550" cy="107842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3697" y="1838210"/>
            <a:ext cx="2057475" cy="2057475"/>
          </a:xfrm>
          <a:prstGeom prst="rect">
            <a:avLst/>
          </a:prstGeom>
        </p:spPr>
      </p:pic>
      <p:cxnSp>
        <p:nvCxnSpPr>
          <p:cNvPr id="9" name="Straight Connector 8"/>
          <p:cNvCxnSpPr/>
          <p:nvPr/>
        </p:nvCxnSpPr>
        <p:spPr>
          <a:xfrm>
            <a:off x="3364972" y="2866948"/>
            <a:ext cx="1149878" cy="77"/>
          </a:xfrm>
          <a:prstGeom prst="line">
            <a:avLst/>
          </a:prstGeom>
          <a:ln w="57150">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67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CE58CB1E-F828-4F11-99E0-327109AF9DA4}" type="slidenum">
              <a:rPr lang="de-DE" smtClean="0"/>
              <a:pPr/>
              <a:t>7</a:t>
            </a:fld>
            <a:endParaRPr lang="de-DE" dirty="0"/>
          </a:p>
        </p:txBody>
      </p:sp>
      <p:sp>
        <p:nvSpPr>
          <p:cNvPr id="4" name="Footer Placeholder 3"/>
          <p:cNvSpPr>
            <a:spLocks noGrp="1"/>
          </p:cNvSpPr>
          <p:nvPr>
            <p:ph type="ftr" sz="quarter" idx="12"/>
          </p:nvPr>
        </p:nvSpPr>
        <p:spPr/>
        <p:txBody>
          <a:bodyPr/>
          <a:lstStyle/>
          <a:p>
            <a:r>
              <a:rPr lang="en-US" smtClean="0"/>
              <a:t>Ege Korkan | 04.06.2019 | Second W3C Workshop on the Web of Things, 2019  </a:t>
            </a:r>
            <a:endParaRPr lang="en-US" dirty="0" smtClean="0"/>
          </a:p>
        </p:txBody>
      </p:sp>
      <p:sp>
        <p:nvSpPr>
          <p:cNvPr id="5" name="Title 4"/>
          <p:cNvSpPr>
            <a:spLocks noGrp="1"/>
          </p:cNvSpPr>
          <p:nvPr>
            <p:ph type="title"/>
          </p:nvPr>
        </p:nvSpPr>
        <p:spPr/>
        <p:txBody>
          <a:bodyPr/>
          <a:lstStyle/>
          <a:p>
            <a:r>
              <a:rPr lang="en-US" dirty="0" smtClean="0"/>
              <a:t>A WoTify Story: Contributing to WoTify</a:t>
            </a:r>
            <a:endParaRPr lang="en-US" dirty="0"/>
          </a:p>
        </p:txBody>
      </p:sp>
      <p:pic>
        <p:nvPicPr>
          <p:cNvPr id="7" name="Picture 6"/>
          <p:cNvPicPr>
            <a:picLocks noChangeAspect="1"/>
          </p:cNvPicPr>
          <p:nvPr/>
        </p:nvPicPr>
        <p:blipFill>
          <a:blip r:embed="rId3"/>
          <a:stretch>
            <a:fillRect/>
          </a:stretch>
        </p:blipFill>
        <p:spPr>
          <a:xfrm>
            <a:off x="2243575" y="1075173"/>
            <a:ext cx="7726538" cy="5182751"/>
          </a:xfrm>
          <a:prstGeom prst="rect">
            <a:avLst/>
          </a:prstGeom>
        </p:spPr>
      </p:pic>
    </p:spTree>
    <p:extLst>
      <p:ext uri="{BB962C8B-B14F-4D97-AF65-F5344CB8AC3E}">
        <p14:creationId xmlns:p14="http://schemas.microsoft.com/office/powerpoint/2010/main" val="27705294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CE58CB1E-F828-4F11-99E0-327109AF9DA4}" type="slidenum">
              <a:rPr lang="de-DE" smtClean="0"/>
              <a:pPr/>
              <a:t>8</a:t>
            </a:fld>
            <a:endParaRPr lang="de-DE" dirty="0"/>
          </a:p>
        </p:txBody>
      </p:sp>
      <p:sp>
        <p:nvSpPr>
          <p:cNvPr id="4" name="Footer Placeholder 3"/>
          <p:cNvSpPr>
            <a:spLocks noGrp="1"/>
          </p:cNvSpPr>
          <p:nvPr>
            <p:ph type="ftr" sz="quarter" idx="12"/>
          </p:nvPr>
        </p:nvSpPr>
        <p:spPr/>
        <p:txBody>
          <a:bodyPr/>
          <a:lstStyle/>
          <a:p>
            <a:r>
              <a:rPr lang="en-US" smtClean="0"/>
              <a:t>Ege Korkan | 04.06.2019 | Second W3C Workshop on the Web of Things, 2019  </a:t>
            </a:r>
            <a:endParaRPr lang="en-US" dirty="0" smtClean="0"/>
          </a:p>
        </p:txBody>
      </p:sp>
      <p:sp>
        <p:nvSpPr>
          <p:cNvPr id="5" name="Title 4"/>
          <p:cNvSpPr>
            <a:spLocks noGrp="1"/>
          </p:cNvSpPr>
          <p:nvPr>
            <p:ph type="title"/>
          </p:nvPr>
        </p:nvSpPr>
        <p:spPr/>
        <p:txBody>
          <a:bodyPr/>
          <a:lstStyle/>
          <a:p>
            <a:r>
              <a:rPr lang="en-US" dirty="0" smtClean="0"/>
              <a:t>A WoTify Story</a:t>
            </a:r>
            <a:endParaRPr lang="en-US" dirty="0"/>
          </a:p>
        </p:txBody>
      </p:sp>
      <p:pic>
        <p:nvPicPr>
          <p:cNvPr id="2" name="contributing">
            <a:hlinkClick r:id="" action="ppaction://media"/>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9965" y="-429511"/>
            <a:ext cx="12192000" cy="6858000"/>
          </a:xfrm>
          <a:prstGeom prst="rect">
            <a:avLst/>
          </a:prstGeom>
        </p:spPr>
      </p:pic>
    </p:spTree>
    <p:extLst>
      <p:ext uri="{BB962C8B-B14F-4D97-AF65-F5344CB8AC3E}">
        <p14:creationId xmlns:p14="http://schemas.microsoft.com/office/powerpoint/2010/main" val="16166498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CE58CB1E-F828-4F11-99E0-327109AF9DA4}" type="slidenum">
              <a:rPr lang="de-DE" smtClean="0"/>
              <a:pPr/>
              <a:t>9</a:t>
            </a:fld>
            <a:endParaRPr lang="de-DE" dirty="0"/>
          </a:p>
        </p:txBody>
      </p:sp>
      <p:sp>
        <p:nvSpPr>
          <p:cNvPr id="4" name="Footer Placeholder 3"/>
          <p:cNvSpPr>
            <a:spLocks noGrp="1"/>
          </p:cNvSpPr>
          <p:nvPr>
            <p:ph type="ftr" sz="quarter" idx="12"/>
          </p:nvPr>
        </p:nvSpPr>
        <p:spPr/>
        <p:txBody>
          <a:bodyPr/>
          <a:lstStyle/>
          <a:p>
            <a:r>
              <a:rPr lang="en-US" smtClean="0"/>
              <a:t>Ege Korkan | 04.06.2019 | Second W3C Workshop on the Web of Things, 2019  </a:t>
            </a:r>
            <a:endParaRPr lang="en-US" dirty="0" smtClean="0"/>
          </a:p>
        </p:txBody>
      </p:sp>
      <p:sp>
        <p:nvSpPr>
          <p:cNvPr id="5" name="Title 4"/>
          <p:cNvSpPr>
            <a:spLocks noGrp="1"/>
          </p:cNvSpPr>
          <p:nvPr>
            <p:ph type="title"/>
          </p:nvPr>
        </p:nvSpPr>
        <p:spPr/>
        <p:txBody>
          <a:bodyPr/>
          <a:lstStyle/>
          <a:p>
            <a:r>
              <a:rPr lang="en-US" dirty="0" smtClean="0"/>
              <a:t>A WoTify Story: </a:t>
            </a:r>
            <a:r>
              <a:rPr lang="en-US" dirty="0" err="1" smtClean="0"/>
              <a:t>WoTifying</a:t>
            </a:r>
            <a:r>
              <a:rPr lang="en-US" dirty="0" smtClean="0"/>
              <a:t> a Sensor</a:t>
            </a:r>
            <a:endParaRPr lang="en-US" dirty="0"/>
          </a:p>
        </p:txBody>
      </p:sp>
      <p:pic>
        <p:nvPicPr>
          <p:cNvPr id="7" name="Picture 6"/>
          <p:cNvPicPr>
            <a:picLocks noChangeAspect="1"/>
          </p:cNvPicPr>
          <p:nvPr/>
        </p:nvPicPr>
        <p:blipFill>
          <a:blip r:embed="rId3"/>
          <a:stretch>
            <a:fillRect/>
          </a:stretch>
        </p:blipFill>
        <p:spPr>
          <a:xfrm>
            <a:off x="1943100" y="620714"/>
            <a:ext cx="8535787" cy="5895453"/>
          </a:xfrm>
          <a:prstGeom prst="rect">
            <a:avLst/>
          </a:prstGeom>
        </p:spPr>
      </p:pic>
    </p:spTree>
    <p:extLst>
      <p:ext uri="{BB962C8B-B14F-4D97-AF65-F5344CB8AC3E}">
        <p14:creationId xmlns:p14="http://schemas.microsoft.com/office/powerpoint/2010/main" val="307907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60104_TUM_Praesentation_p_v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10.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7.xml><?xml version="1.0" encoding="utf-8"?>
<a:theme xmlns:a="http://schemas.openxmlformats.org/drawingml/2006/main" name="1_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8.xml><?xml version="1.0" encoding="utf-8"?>
<a:theme xmlns:a="http://schemas.openxmlformats.org/drawingml/2006/main" name="2_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9.xml><?xml version="1.0" encoding="utf-8"?>
<a:theme xmlns:a="http://schemas.openxmlformats.org/drawingml/2006/main" name="3_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TUM_Praesentation_p_v1</Template>
  <TotalTime>0</TotalTime>
  <Words>348</Words>
  <Application>Microsoft Office PowerPoint</Application>
  <PresentationFormat>Widescreen</PresentationFormat>
  <Paragraphs>60</Paragraphs>
  <Slides>13</Slides>
  <Notes>13</Notes>
  <HiddenSlides>0</HiddenSlides>
  <MMClips>2</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13</vt:i4>
      </vt:variant>
    </vt:vector>
  </HeadingPairs>
  <TitlesOfParts>
    <vt:vector size="27" baseType="lpstr">
      <vt:lpstr>Arial</vt:lpstr>
      <vt:lpstr>Wingdings</vt:lpstr>
      <vt:lpstr>Symbol</vt:lpstr>
      <vt:lpstr>Courier New</vt:lpstr>
      <vt:lpstr>Calibri</vt:lpstr>
      <vt:lpstr>160104_TUM_Praesentation_p_v1</vt:lpstr>
      <vt:lpstr>Titel 2</vt:lpstr>
      <vt:lpstr>Titel 3</vt:lpstr>
      <vt:lpstr>Inhalt</vt:lpstr>
      <vt:lpstr>Kapiteltrenner blau</vt:lpstr>
      <vt:lpstr>Kapiteltrenner schwarz</vt:lpstr>
      <vt:lpstr>1_Inhalt</vt:lpstr>
      <vt:lpstr>2_Inhalt</vt:lpstr>
      <vt:lpstr>3_Inhalt</vt:lpstr>
      <vt:lpstr>WoTify A platform to bring Web of Things to your devices   Second W3C Workshop on the Web of Things 3-5 June 2019, Munich, Germany   Ege Korkan, Technical University Munich Hassib Belhaj Hassine, Technical University Munich Verena Eileen Schlott, Ludwig Maximilian University of Munich Sebastian Käbisch, Siemens AG Sebastian Steinhorst, Technical University Munich     </vt:lpstr>
      <vt:lpstr>A WoTify Story</vt:lpstr>
      <vt:lpstr>A WoTify Story</vt:lpstr>
      <vt:lpstr>A WoTify Story</vt:lpstr>
      <vt:lpstr>A WoTify Story</vt:lpstr>
      <vt:lpstr>A WoTify Story</vt:lpstr>
      <vt:lpstr>A WoTify Story: Contributing to WoTify</vt:lpstr>
      <vt:lpstr>A WoTify Story</vt:lpstr>
      <vt:lpstr>A WoTify Story: WoTifying a Sensor</vt:lpstr>
      <vt:lpstr>A WoTify Story: WoTifying a Sensor</vt:lpstr>
      <vt:lpstr>A WoTify Story: WoTifying a Sensor</vt:lpstr>
      <vt:lpstr>WoTify is</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Introduction - Sebastian Steinhorst</dc:title>
  <dc:creator>Sebastian Steinhorst</dc:creator>
  <cp:lastModifiedBy>Ege Korkan</cp:lastModifiedBy>
  <cp:revision>284</cp:revision>
  <cp:lastPrinted>2015-07-30T14:04:45Z</cp:lastPrinted>
  <dcterms:created xsi:type="dcterms:W3CDTF">2017-01-26T15:34:34Z</dcterms:created>
  <dcterms:modified xsi:type="dcterms:W3CDTF">2019-06-03T21:27:35Z</dcterms:modified>
</cp:coreProperties>
</file>